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4"/>
  </p:sldMasterIdLst>
  <p:notesMasterIdLst>
    <p:notesMasterId r:id="rId20"/>
  </p:notesMasterIdLst>
  <p:sldIdLst>
    <p:sldId id="256" r:id="rId5"/>
    <p:sldId id="269" r:id="rId6"/>
    <p:sldId id="259" r:id="rId7"/>
    <p:sldId id="268" r:id="rId8"/>
    <p:sldId id="270" r:id="rId9"/>
    <p:sldId id="271" r:id="rId10"/>
    <p:sldId id="262" r:id="rId11"/>
    <p:sldId id="265" r:id="rId12"/>
    <p:sldId id="272" r:id="rId13"/>
    <p:sldId id="278" r:id="rId14"/>
    <p:sldId id="275" r:id="rId15"/>
    <p:sldId id="266" r:id="rId16"/>
    <p:sldId id="273" r:id="rId17"/>
    <p:sldId id="264" r:id="rId18"/>
    <p:sldId id="25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046AAB51-C56D-6754-6927-43FC0EAF57E3}" name="sarah@gloucesterculture.org.uk" initials="sa" userId="S::urn:spo:guest#sarah@gloucesterculture.org.uk::" providerId="AD"/>
  <p188:author id="{17B4C1B9-5755-86D6-3BF9-F2BBDAE17494}" name="Ann-Marie Leighton" initials="AL" userId="S::annmarie.leighton@gloucester.gov.uk::11c6c8c5-f13d-4fcc-874f-073bf6066a10" providerId="AD"/>
  <p188:author id="{8CE873F1-CA3E-F351-E653-F4CFC22EDB39}" name="Natalie Simpson" initials="NS" userId="S::natalie.simpson@gloucester.gov.uk::f2d9045d-8cbc-4a10-bcd9-9c8f30ae17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CAA7"/>
    <a:srgbClr val="ED7D31"/>
    <a:srgbClr val="97E4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4316E3-77F0-5852-F635-B318A0AF1464}" v="3" dt="2026-03-13T14:18:20.155"/>
    <p1510:client id="{C02F62A1-5527-4B80-8319-258674C23E14}" v="1" dt="2026-03-13T14:18:31.1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Cailleux" userId="S::michelle.cailleux@gloucester.gov.uk::0319b27b-a578-48e1-a301-542813b590b3" providerId="AD" clId="Web-{274316E3-77F0-5852-F635-B318A0AF1464}"/>
    <pc:docChg chg="modSld">
      <pc:chgData name="Michelle Cailleux" userId="S::michelle.cailleux@gloucester.gov.uk::0319b27b-a578-48e1-a301-542813b590b3" providerId="AD" clId="Web-{274316E3-77F0-5852-F635-B318A0AF1464}" dt="2026-03-13T14:18:20.155" v="2" actId="20577"/>
      <pc:docMkLst>
        <pc:docMk/>
      </pc:docMkLst>
      <pc:sldChg chg="modSp">
        <pc:chgData name="Michelle Cailleux" userId="S::michelle.cailleux@gloucester.gov.uk::0319b27b-a578-48e1-a301-542813b590b3" providerId="AD" clId="Web-{274316E3-77F0-5852-F635-B318A0AF1464}" dt="2026-03-13T14:18:20.155" v="2" actId="20577"/>
        <pc:sldMkLst>
          <pc:docMk/>
          <pc:sldMk cId="3107701080" sldId="270"/>
        </pc:sldMkLst>
        <pc:spChg chg="mod">
          <ac:chgData name="Michelle Cailleux" userId="S::michelle.cailleux@gloucester.gov.uk::0319b27b-a578-48e1-a301-542813b590b3" providerId="AD" clId="Web-{274316E3-77F0-5852-F635-B318A0AF1464}" dt="2026-03-13T14:18:20.155" v="2" actId="20577"/>
          <ac:spMkLst>
            <pc:docMk/>
            <pc:sldMk cId="3107701080" sldId="270"/>
            <ac:spMk id="200" creationId="{52F38640-B065-FDF4-4EE7-1237414DF6DE}"/>
          </ac:spMkLst>
        </pc:spChg>
      </pc:sldChg>
    </pc:docChg>
  </pc:docChgLst>
  <pc:docChgLst>
    <pc:chgData name="Michelle Cailleux" userId="S::michelle.cailleux@gloucester.gov.uk::0319b27b-a578-48e1-a301-542813b590b3" providerId="AD" clId="Web-{FEF0FEA5-0BCA-7BFE-F305-56FF94A436FE}"/>
    <pc:docChg chg="modSld">
      <pc:chgData name="Michelle Cailleux" userId="S::michelle.cailleux@gloucester.gov.uk::0319b27b-a578-48e1-a301-542813b590b3" providerId="AD" clId="Web-{FEF0FEA5-0BCA-7BFE-F305-56FF94A436FE}" dt="2026-02-25T13:29:07.600" v="6" actId="20577"/>
      <pc:docMkLst>
        <pc:docMk/>
      </pc:docMkLst>
      <pc:sldChg chg="modSp">
        <pc:chgData name="Michelle Cailleux" userId="S::michelle.cailleux@gloucester.gov.uk::0319b27b-a578-48e1-a301-542813b590b3" providerId="AD" clId="Web-{FEF0FEA5-0BCA-7BFE-F305-56FF94A436FE}" dt="2026-02-25T13:29:07.600" v="6" actId="20577"/>
        <pc:sldMkLst>
          <pc:docMk/>
          <pc:sldMk cId="201537189" sldId="256"/>
        </pc:sldMkLst>
        <pc:spChg chg="mod">
          <ac:chgData name="Michelle Cailleux" userId="S::michelle.cailleux@gloucester.gov.uk::0319b27b-a578-48e1-a301-542813b590b3" providerId="AD" clId="Web-{FEF0FEA5-0BCA-7BFE-F305-56FF94A436FE}" dt="2026-02-25T13:29:07.600" v="6" actId="20577"/>
          <ac:spMkLst>
            <pc:docMk/>
            <pc:sldMk cId="201537189" sldId="256"/>
            <ac:spMk id="8" creationId="{E436776D-DBDC-CF7E-0A47-287B99E62C76}"/>
          </ac:spMkLst>
        </pc:spChg>
      </pc:sldChg>
    </pc:docChg>
  </pc:docChgLst>
  <pc:docChgLst>
    <pc:chgData name="Michelle Cailleux" userId="S::michelle.cailleux@gloucester.gov.uk::0319b27b-a578-48e1-a301-542813b590b3" providerId="AD" clId="Web-{4E410D86-A17C-C6DB-7070-8938A2F63020}"/>
    <pc:docChg chg="modSld">
      <pc:chgData name="Michelle Cailleux" userId="S::michelle.cailleux@gloucester.gov.uk::0319b27b-a578-48e1-a301-542813b590b3" providerId="AD" clId="Web-{4E410D86-A17C-C6DB-7070-8938A2F63020}" dt="2026-02-26T14:24:26.133" v="3" actId="20577"/>
      <pc:docMkLst>
        <pc:docMk/>
      </pc:docMkLst>
      <pc:sldChg chg="modSp">
        <pc:chgData name="Michelle Cailleux" userId="S::michelle.cailleux@gloucester.gov.uk::0319b27b-a578-48e1-a301-542813b590b3" providerId="AD" clId="Web-{4E410D86-A17C-C6DB-7070-8938A2F63020}" dt="2026-02-26T14:24:26.133" v="3" actId="20577"/>
        <pc:sldMkLst>
          <pc:docMk/>
          <pc:sldMk cId="201537189" sldId="256"/>
        </pc:sldMkLst>
        <pc:spChg chg="mod">
          <ac:chgData name="Michelle Cailleux" userId="S::michelle.cailleux@gloucester.gov.uk::0319b27b-a578-48e1-a301-542813b590b3" providerId="AD" clId="Web-{4E410D86-A17C-C6DB-7070-8938A2F63020}" dt="2026-02-26T14:24:26.133" v="3" actId="20577"/>
          <ac:spMkLst>
            <pc:docMk/>
            <pc:sldMk cId="201537189" sldId="256"/>
            <ac:spMk id="8" creationId="{E436776D-DBDC-CF7E-0A47-287B99E62C76}"/>
          </ac:spMkLst>
        </pc:spChg>
      </pc:sldChg>
    </pc:docChg>
  </pc:docChgLst>
  <pc:docChgLst>
    <pc:chgData name="Michelle Cailleux" userId="S::michelle.cailleux@gloucester.gov.uk::0319b27b-a578-48e1-a301-542813b590b3" providerId="AD" clId="Web-{18AB563D-4956-B6C0-8B5D-336378F09321}"/>
    <pc:docChg chg="modSld">
      <pc:chgData name="Michelle Cailleux" userId="S::michelle.cailleux@gloucester.gov.uk::0319b27b-a578-48e1-a301-542813b590b3" providerId="AD" clId="Web-{18AB563D-4956-B6C0-8B5D-336378F09321}" dt="2026-02-13T10:56:57.062" v="182" actId="20577"/>
      <pc:docMkLst>
        <pc:docMk/>
      </pc:docMkLst>
      <pc:sldChg chg="modSp">
        <pc:chgData name="Michelle Cailleux" userId="S::michelle.cailleux@gloucester.gov.uk::0319b27b-a578-48e1-a301-542813b590b3" providerId="AD" clId="Web-{18AB563D-4956-B6C0-8B5D-336378F09321}" dt="2026-02-13T10:56:57.062" v="182" actId="20577"/>
        <pc:sldMkLst>
          <pc:docMk/>
          <pc:sldMk cId="201537189" sldId="256"/>
        </pc:sldMkLst>
        <pc:spChg chg="mod">
          <ac:chgData name="Michelle Cailleux" userId="S::michelle.cailleux@gloucester.gov.uk::0319b27b-a578-48e1-a301-542813b590b3" providerId="AD" clId="Web-{18AB563D-4956-B6C0-8B5D-336378F09321}" dt="2026-02-13T10:56:57.062" v="182" actId="20577"/>
          <ac:spMkLst>
            <pc:docMk/>
            <pc:sldMk cId="201537189" sldId="256"/>
            <ac:spMk id="8" creationId="{E436776D-DBDC-CF7E-0A47-287B99E62C76}"/>
          </ac:spMkLst>
        </pc:spChg>
      </pc:sldChg>
      <pc:sldChg chg="modSp">
        <pc:chgData name="Michelle Cailleux" userId="S::michelle.cailleux@gloucester.gov.uk::0319b27b-a578-48e1-a301-542813b590b3" providerId="AD" clId="Web-{18AB563D-4956-B6C0-8B5D-336378F09321}" dt="2026-02-13T10:56:05.802" v="164" actId="20577"/>
        <pc:sldMkLst>
          <pc:docMk/>
          <pc:sldMk cId="2318872463" sldId="271"/>
        </pc:sldMkLst>
        <pc:spChg chg="mod">
          <ac:chgData name="Michelle Cailleux" userId="S::michelle.cailleux@gloucester.gov.uk::0319b27b-a578-48e1-a301-542813b590b3" providerId="AD" clId="Web-{18AB563D-4956-B6C0-8B5D-336378F09321}" dt="2026-02-13T10:56:05.802" v="164" actId="20577"/>
          <ac:spMkLst>
            <pc:docMk/>
            <pc:sldMk cId="2318872463" sldId="271"/>
            <ac:spMk id="13" creationId="{3B8AEBBB-DB08-F672-6B43-8C92FC16E0C7}"/>
          </ac:spMkLst>
        </pc:spChg>
      </pc:sldChg>
    </pc:docChg>
  </pc:docChgLst>
  <pc:docChgLst>
    <pc:chgData name="Michelle Cailleux" userId="0319b27b-a578-48e1-a301-542813b590b3" providerId="ADAL" clId="{8B72D382-13FD-4C5E-B5FE-F1067916580B}"/>
    <pc:docChg chg="custSel modSld">
      <pc:chgData name="Michelle Cailleux" userId="0319b27b-a578-48e1-a301-542813b590b3" providerId="ADAL" clId="{8B72D382-13FD-4C5E-B5FE-F1067916580B}" dt="2026-03-13T14:21:22.859" v="816" actId="20577"/>
      <pc:docMkLst>
        <pc:docMk/>
      </pc:docMkLst>
      <pc:sldChg chg="modSp mod">
        <pc:chgData name="Michelle Cailleux" userId="0319b27b-a578-48e1-a301-542813b590b3" providerId="ADAL" clId="{8B72D382-13FD-4C5E-B5FE-F1067916580B}" dt="2026-03-13T14:21:22.859" v="816" actId="20577"/>
        <pc:sldMkLst>
          <pc:docMk/>
          <pc:sldMk cId="3107701080" sldId="270"/>
        </pc:sldMkLst>
        <pc:spChg chg="mod">
          <ac:chgData name="Michelle Cailleux" userId="0319b27b-a578-48e1-a301-542813b590b3" providerId="ADAL" clId="{8B72D382-13FD-4C5E-B5FE-F1067916580B}" dt="2026-03-13T14:21:22.859" v="816" actId="20577"/>
          <ac:spMkLst>
            <pc:docMk/>
            <pc:sldMk cId="3107701080" sldId="270"/>
            <ac:spMk id="200" creationId="{52F38640-B065-FDF4-4EE7-1237414DF6DE}"/>
          </ac:spMkLst>
        </pc:spChg>
      </pc:sldChg>
    </pc:docChg>
  </pc:docChgLst>
  <pc:docChgLst>
    <pc:chgData name="Michelle Cailleux" userId="S::michelle.cailleux@gloucester.gov.uk::0319b27b-a578-48e1-a301-542813b590b3" providerId="AD" clId="Web-{7B691D04-6E87-3B1D-7558-F141AD08E940}"/>
    <pc:docChg chg="modSld">
      <pc:chgData name="Michelle Cailleux" userId="S::michelle.cailleux@gloucester.gov.uk::0319b27b-a578-48e1-a301-542813b590b3" providerId="AD" clId="Web-{7B691D04-6E87-3B1D-7558-F141AD08E940}" dt="2026-03-12T10:35:27.515" v="45" actId="20577"/>
      <pc:docMkLst>
        <pc:docMk/>
      </pc:docMkLst>
      <pc:sldChg chg="modSp">
        <pc:chgData name="Michelle Cailleux" userId="S::michelle.cailleux@gloucester.gov.uk::0319b27b-a578-48e1-a301-542813b590b3" providerId="AD" clId="Web-{7B691D04-6E87-3B1D-7558-F141AD08E940}" dt="2026-03-12T10:35:27.515" v="45" actId="20577"/>
        <pc:sldMkLst>
          <pc:docMk/>
          <pc:sldMk cId="3107701080" sldId="270"/>
        </pc:sldMkLst>
        <pc:spChg chg="mod">
          <ac:chgData name="Michelle Cailleux" userId="S::michelle.cailleux@gloucester.gov.uk::0319b27b-a578-48e1-a301-542813b590b3" providerId="AD" clId="Web-{7B691D04-6E87-3B1D-7558-F141AD08E940}" dt="2026-03-12T10:35:27.515" v="45" actId="20577"/>
          <ac:spMkLst>
            <pc:docMk/>
            <pc:sldMk cId="3107701080" sldId="270"/>
            <ac:spMk id="200" creationId="{52F38640-B065-FDF4-4EE7-1237414DF6D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64B70-D86D-464E-BFC1-31902195927C}"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en-US"/>
        </a:p>
      </dgm:t>
    </dgm:pt>
    <dgm:pt modelId="{A49BCB91-7855-4BF8-8647-1E730AC77F3B}">
      <dgm:prSet/>
      <dgm:spPr/>
      <dgm:t>
        <a:bodyPr/>
        <a:lstStyle/>
        <a:p>
          <a:pPr rtl="0"/>
          <a:r>
            <a:rPr lang="en-GB" b="1">
              <a:latin typeface="Calibri"/>
              <a:ea typeface="Microsoft Sans Serif"/>
              <a:cs typeface="Arial"/>
            </a:rPr>
            <a:t>This fund will support projects that are representative of Gloucester’s communities, stories, styles and art forms. It is important to show why and how a project is connected to the community you are working with. </a:t>
          </a:r>
        </a:p>
      </dgm:t>
    </dgm:pt>
    <dgm:pt modelId="{29905EFC-8EB1-4B0C-A484-E4BF352F5087}" type="parTrans" cxnId="{AD0024D2-43AD-4D6E-93BD-B60D9AEAC948}">
      <dgm:prSet/>
      <dgm:spPr/>
      <dgm:t>
        <a:bodyPr/>
        <a:lstStyle/>
        <a:p>
          <a:endParaRPr lang="en-US"/>
        </a:p>
      </dgm:t>
    </dgm:pt>
    <dgm:pt modelId="{0FE2EB15-8A9E-40DA-BA05-1E3C99515378}" type="sibTrans" cxnId="{AD0024D2-43AD-4D6E-93BD-B60D9AEAC948}">
      <dgm:prSet/>
      <dgm:spPr/>
      <dgm:t>
        <a:bodyPr/>
        <a:lstStyle/>
        <a:p>
          <a:endParaRPr lang="en-US"/>
        </a:p>
      </dgm:t>
    </dgm:pt>
    <dgm:pt modelId="{C2B20852-7BA4-42E1-8A23-9159C4EDE84D}">
      <dgm:prSet/>
      <dgm:spPr/>
      <dgm:t>
        <a:bodyPr/>
        <a:lstStyle/>
        <a:p>
          <a:pPr rtl="0"/>
          <a:r>
            <a:rPr lang="en-GB" b="0">
              <a:latin typeface="Calibri"/>
              <a:ea typeface="Microsoft Sans Serif"/>
              <a:cs typeface="Arial"/>
            </a:rPr>
            <a:t>Our Animate: Explore fund is a pot of £8,000 for applications up to £1,000 to develop existing or new events and activities in your community between April 2026 and March 2027. We encourage you to apply only for the amount of funding you need to make your project successful.</a:t>
          </a:r>
          <a:endParaRPr lang="en-US" b="0">
            <a:latin typeface="Calibri"/>
            <a:ea typeface="Microsoft Sans Serif"/>
            <a:cs typeface="Arial"/>
          </a:endParaRPr>
        </a:p>
      </dgm:t>
    </dgm:pt>
    <dgm:pt modelId="{A267F71A-1083-4E81-AE94-4F4374BB37AF}" type="parTrans" cxnId="{BC3ACBBA-0A39-4C52-BE13-9381144EE937}">
      <dgm:prSet/>
      <dgm:spPr/>
      <dgm:t>
        <a:bodyPr/>
        <a:lstStyle/>
        <a:p>
          <a:endParaRPr lang="en-US"/>
        </a:p>
      </dgm:t>
    </dgm:pt>
    <dgm:pt modelId="{0104A8EC-BEEE-422E-88E3-EFBFC4EB2FD7}" type="sibTrans" cxnId="{BC3ACBBA-0A39-4C52-BE13-9381144EE937}">
      <dgm:prSet/>
      <dgm:spPr/>
      <dgm:t>
        <a:bodyPr/>
        <a:lstStyle/>
        <a:p>
          <a:endParaRPr lang="en-US"/>
        </a:p>
      </dgm:t>
    </dgm:pt>
    <dgm:pt modelId="{A18EECED-BB28-45AE-A60F-A9D2D0C72777}">
      <dgm:prSet/>
      <dgm:spPr/>
      <dgm:t>
        <a:bodyPr/>
        <a:lstStyle/>
        <a:p>
          <a:pPr rtl="0"/>
          <a:r>
            <a:rPr lang="en-GB" b="1">
              <a:solidFill>
                <a:srgbClr val="000000"/>
              </a:solidFill>
              <a:latin typeface="Calibri"/>
              <a:ea typeface="Microsoft Sans Serif"/>
              <a:cs typeface="Calibri"/>
            </a:rPr>
            <a:t>Only one application may be considered per organisation. We will also consider applications where an organisation may be mentioned as a partner on multiple projects and have also applied individually.</a:t>
          </a:r>
          <a:r>
            <a:rPr lang="en-GB" b="1">
              <a:latin typeface="Calibri"/>
              <a:ea typeface="Microsoft Sans Serif"/>
              <a:cs typeface="Arial"/>
            </a:rPr>
            <a:t> </a:t>
          </a:r>
          <a:endParaRPr lang="en-US" b="1">
            <a:latin typeface="Calibri"/>
            <a:ea typeface="Microsoft Sans Serif"/>
            <a:cs typeface="Arial"/>
          </a:endParaRPr>
        </a:p>
      </dgm:t>
    </dgm:pt>
    <dgm:pt modelId="{B16734EB-80D9-4D81-87ED-C50BB477B852}" type="parTrans" cxnId="{9935954F-9351-4E06-AEC3-3605167E357E}">
      <dgm:prSet/>
      <dgm:spPr/>
      <dgm:t>
        <a:bodyPr/>
        <a:lstStyle/>
        <a:p>
          <a:endParaRPr lang="en-US"/>
        </a:p>
      </dgm:t>
    </dgm:pt>
    <dgm:pt modelId="{2609AE38-E7B0-4B80-8E8F-E608E6616DBD}" type="sibTrans" cxnId="{9935954F-9351-4E06-AEC3-3605167E357E}">
      <dgm:prSet/>
      <dgm:spPr/>
      <dgm:t>
        <a:bodyPr/>
        <a:lstStyle/>
        <a:p>
          <a:endParaRPr lang="en-US"/>
        </a:p>
      </dgm:t>
    </dgm:pt>
    <dgm:pt modelId="{850BF7A9-5501-4CEA-83C2-1352D32301B9}" type="pres">
      <dgm:prSet presAssocID="{FD364B70-D86D-464E-BFC1-31902195927C}" presName="vert0" presStyleCnt="0">
        <dgm:presLayoutVars>
          <dgm:dir/>
          <dgm:animOne val="branch"/>
          <dgm:animLvl val="lvl"/>
        </dgm:presLayoutVars>
      </dgm:prSet>
      <dgm:spPr/>
    </dgm:pt>
    <dgm:pt modelId="{7774C4AC-F5FB-40A3-AB51-24A656229FA5}" type="pres">
      <dgm:prSet presAssocID="{A49BCB91-7855-4BF8-8647-1E730AC77F3B}" presName="thickLine" presStyleLbl="alignNode1" presStyleIdx="0" presStyleCnt="3"/>
      <dgm:spPr/>
    </dgm:pt>
    <dgm:pt modelId="{D8785ACB-68F4-4D9F-A390-F833D0421DB7}" type="pres">
      <dgm:prSet presAssocID="{A49BCB91-7855-4BF8-8647-1E730AC77F3B}" presName="horz1" presStyleCnt="0"/>
      <dgm:spPr/>
    </dgm:pt>
    <dgm:pt modelId="{64B91013-FE19-4A6E-B100-0E35C5EA6CFF}" type="pres">
      <dgm:prSet presAssocID="{A49BCB91-7855-4BF8-8647-1E730AC77F3B}" presName="tx1" presStyleLbl="revTx" presStyleIdx="0" presStyleCnt="3"/>
      <dgm:spPr/>
    </dgm:pt>
    <dgm:pt modelId="{070A5958-A826-47AD-B2BA-C2E1EF090E47}" type="pres">
      <dgm:prSet presAssocID="{A49BCB91-7855-4BF8-8647-1E730AC77F3B}" presName="vert1" presStyleCnt="0"/>
      <dgm:spPr/>
    </dgm:pt>
    <dgm:pt modelId="{0475E4D2-F4B5-4E4F-99EA-499710D88ACE}" type="pres">
      <dgm:prSet presAssocID="{C2B20852-7BA4-42E1-8A23-9159C4EDE84D}" presName="thickLine" presStyleLbl="alignNode1" presStyleIdx="1" presStyleCnt="3"/>
      <dgm:spPr/>
    </dgm:pt>
    <dgm:pt modelId="{996151E4-AD09-4435-8A28-A06AB7CFE4A4}" type="pres">
      <dgm:prSet presAssocID="{C2B20852-7BA4-42E1-8A23-9159C4EDE84D}" presName="horz1" presStyleCnt="0"/>
      <dgm:spPr/>
    </dgm:pt>
    <dgm:pt modelId="{336526F9-8FEF-471C-A06B-7F19A831AAB7}" type="pres">
      <dgm:prSet presAssocID="{C2B20852-7BA4-42E1-8A23-9159C4EDE84D}" presName="tx1" presStyleLbl="revTx" presStyleIdx="1" presStyleCnt="3"/>
      <dgm:spPr/>
    </dgm:pt>
    <dgm:pt modelId="{2E1B285B-2A59-4527-A7A1-AB1E5BD648A3}" type="pres">
      <dgm:prSet presAssocID="{C2B20852-7BA4-42E1-8A23-9159C4EDE84D}" presName="vert1" presStyleCnt="0"/>
      <dgm:spPr/>
    </dgm:pt>
    <dgm:pt modelId="{FF0615D1-A0B4-433E-B4F1-6DB8B50D9641}" type="pres">
      <dgm:prSet presAssocID="{A18EECED-BB28-45AE-A60F-A9D2D0C72777}" presName="thickLine" presStyleLbl="alignNode1" presStyleIdx="2" presStyleCnt="3"/>
      <dgm:spPr/>
    </dgm:pt>
    <dgm:pt modelId="{3E24DE66-7B35-45C2-8348-71D0E637DCF8}" type="pres">
      <dgm:prSet presAssocID="{A18EECED-BB28-45AE-A60F-A9D2D0C72777}" presName="horz1" presStyleCnt="0"/>
      <dgm:spPr/>
    </dgm:pt>
    <dgm:pt modelId="{F74D2EFB-315C-4539-AE94-5DCD43BB0BB5}" type="pres">
      <dgm:prSet presAssocID="{A18EECED-BB28-45AE-A60F-A9D2D0C72777}" presName="tx1" presStyleLbl="revTx" presStyleIdx="2" presStyleCnt="3"/>
      <dgm:spPr/>
    </dgm:pt>
    <dgm:pt modelId="{FF557BD2-306F-4495-9798-314EEDFE9774}" type="pres">
      <dgm:prSet presAssocID="{A18EECED-BB28-45AE-A60F-A9D2D0C72777}" presName="vert1" presStyleCnt="0"/>
      <dgm:spPr/>
    </dgm:pt>
  </dgm:ptLst>
  <dgm:cxnLst>
    <dgm:cxn modelId="{DBC50A07-312B-4C32-B23A-4EE12D750CC2}" type="presOf" srcId="{FD364B70-D86D-464E-BFC1-31902195927C}" destId="{850BF7A9-5501-4CEA-83C2-1352D32301B9}" srcOrd="0" destOrd="0" presId="urn:microsoft.com/office/officeart/2008/layout/LinedList"/>
    <dgm:cxn modelId="{65969966-4578-4301-9B13-E9A29B4651DA}" type="presOf" srcId="{A18EECED-BB28-45AE-A60F-A9D2D0C72777}" destId="{F74D2EFB-315C-4539-AE94-5DCD43BB0BB5}" srcOrd="0" destOrd="0" presId="urn:microsoft.com/office/officeart/2008/layout/LinedList"/>
    <dgm:cxn modelId="{9935954F-9351-4E06-AEC3-3605167E357E}" srcId="{FD364B70-D86D-464E-BFC1-31902195927C}" destId="{A18EECED-BB28-45AE-A60F-A9D2D0C72777}" srcOrd="2" destOrd="0" parTransId="{B16734EB-80D9-4D81-87ED-C50BB477B852}" sibTransId="{2609AE38-E7B0-4B80-8E8F-E608E6616DBD}"/>
    <dgm:cxn modelId="{6DAE9375-752D-45C1-8B51-389A5E0E97DD}" type="presOf" srcId="{C2B20852-7BA4-42E1-8A23-9159C4EDE84D}" destId="{336526F9-8FEF-471C-A06B-7F19A831AAB7}" srcOrd="0" destOrd="0" presId="urn:microsoft.com/office/officeart/2008/layout/LinedList"/>
    <dgm:cxn modelId="{6DBD7657-0624-4F91-90B2-9359585B8208}" type="presOf" srcId="{A49BCB91-7855-4BF8-8647-1E730AC77F3B}" destId="{64B91013-FE19-4A6E-B100-0E35C5EA6CFF}" srcOrd="0" destOrd="0" presId="urn:microsoft.com/office/officeart/2008/layout/LinedList"/>
    <dgm:cxn modelId="{BC3ACBBA-0A39-4C52-BE13-9381144EE937}" srcId="{FD364B70-D86D-464E-BFC1-31902195927C}" destId="{C2B20852-7BA4-42E1-8A23-9159C4EDE84D}" srcOrd="1" destOrd="0" parTransId="{A267F71A-1083-4E81-AE94-4F4374BB37AF}" sibTransId="{0104A8EC-BEEE-422E-88E3-EFBFC4EB2FD7}"/>
    <dgm:cxn modelId="{AD0024D2-43AD-4D6E-93BD-B60D9AEAC948}" srcId="{FD364B70-D86D-464E-BFC1-31902195927C}" destId="{A49BCB91-7855-4BF8-8647-1E730AC77F3B}" srcOrd="0" destOrd="0" parTransId="{29905EFC-8EB1-4B0C-A484-E4BF352F5087}" sibTransId="{0FE2EB15-8A9E-40DA-BA05-1E3C99515378}"/>
    <dgm:cxn modelId="{F665B905-4415-4F59-86D0-BED717E0A030}" type="presParOf" srcId="{850BF7A9-5501-4CEA-83C2-1352D32301B9}" destId="{7774C4AC-F5FB-40A3-AB51-24A656229FA5}" srcOrd="0" destOrd="0" presId="urn:microsoft.com/office/officeart/2008/layout/LinedList"/>
    <dgm:cxn modelId="{4CE76E31-5612-4CCC-8624-9F6F7628FE88}" type="presParOf" srcId="{850BF7A9-5501-4CEA-83C2-1352D32301B9}" destId="{D8785ACB-68F4-4D9F-A390-F833D0421DB7}" srcOrd="1" destOrd="0" presId="urn:microsoft.com/office/officeart/2008/layout/LinedList"/>
    <dgm:cxn modelId="{63CEED40-0966-46A3-AD59-22DC8EFDE9C7}" type="presParOf" srcId="{D8785ACB-68F4-4D9F-A390-F833D0421DB7}" destId="{64B91013-FE19-4A6E-B100-0E35C5EA6CFF}" srcOrd="0" destOrd="0" presId="urn:microsoft.com/office/officeart/2008/layout/LinedList"/>
    <dgm:cxn modelId="{34EB2D51-D37A-40AD-8849-0DD7D28CDA3F}" type="presParOf" srcId="{D8785ACB-68F4-4D9F-A390-F833D0421DB7}" destId="{070A5958-A826-47AD-B2BA-C2E1EF090E47}" srcOrd="1" destOrd="0" presId="urn:microsoft.com/office/officeart/2008/layout/LinedList"/>
    <dgm:cxn modelId="{7F7AC80F-69F2-41EE-937C-847962BA5C06}" type="presParOf" srcId="{850BF7A9-5501-4CEA-83C2-1352D32301B9}" destId="{0475E4D2-F4B5-4E4F-99EA-499710D88ACE}" srcOrd="2" destOrd="0" presId="urn:microsoft.com/office/officeart/2008/layout/LinedList"/>
    <dgm:cxn modelId="{AABAF438-5BB1-4FF3-B71D-011F920796CE}" type="presParOf" srcId="{850BF7A9-5501-4CEA-83C2-1352D32301B9}" destId="{996151E4-AD09-4435-8A28-A06AB7CFE4A4}" srcOrd="3" destOrd="0" presId="urn:microsoft.com/office/officeart/2008/layout/LinedList"/>
    <dgm:cxn modelId="{E30AE9B9-2ECD-40CA-8720-ACA9EDF272E2}" type="presParOf" srcId="{996151E4-AD09-4435-8A28-A06AB7CFE4A4}" destId="{336526F9-8FEF-471C-A06B-7F19A831AAB7}" srcOrd="0" destOrd="0" presId="urn:microsoft.com/office/officeart/2008/layout/LinedList"/>
    <dgm:cxn modelId="{00F755EC-973E-4E01-906E-760B1AB11A16}" type="presParOf" srcId="{996151E4-AD09-4435-8A28-A06AB7CFE4A4}" destId="{2E1B285B-2A59-4527-A7A1-AB1E5BD648A3}" srcOrd="1" destOrd="0" presId="urn:microsoft.com/office/officeart/2008/layout/LinedList"/>
    <dgm:cxn modelId="{22F5C982-3977-4B30-B4E7-CA23FEA3BABA}" type="presParOf" srcId="{850BF7A9-5501-4CEA-83C2-1352D32301B9}" destId="{FF0615D1-A0B4-433E-B4F1-6DB8B50D9641}" srcOrd="4" destOrd="0" presId="urn:microsoft.com/office/officeart/2008/layout/LinedList"/>
    <dgm:cxn modelId="{D572225F-1692-46E2-B295-C2E9B73CE5C7}" type="presParOf" srcId="{850BF7A9-5501-4CEA-83C2-1352D32301B9}" destId="{3E24DE66-7B35-45C2-8348-71D0E637DCF8}" srcOrd="5" destOrd="0" presId="urn:microsoft.com/office/officeart/2008/layout/LinedList"/>
    <dgm:cxn modelId="{BE2BD611-2E84-48F1-BC95-3D4EF16E21EA}" type="presParOf" srcId="{3E24DE66-7B35-45C2-8348-71D0E637DCF8}" destId="{F74D2EFB-315C-4539-AE94-5DCD43BB0BB5}" srcOrd="0" destOrd="0" presId="urn:microsoft.com/office/officeart/2008/layout/LinedList"/>
    <dgm:cxn modelId="{A89C29C2-CEB0-46EC-AE4A-8B4BC6EFDEC9}" type="presParOf" srcId="{3E24DE66-7B35-45C2-8348-71D0E637DCF8}" destId="{FF557BD2-306F-4495-9798-314EEDFE977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4C4AC-F5FB-40A3-AB51-24A656229FA5}">
      <dsp:nvSpPr>
        <dsp:cNvPr id="0" name=""/>
        <dsp:cNvSpPr/>
      </dsp:nvSpPr>
      <dsp:spPr>
        <a:xfrm>
          <a:off x="0" y="2687"/>
          <a:ext cx="6263640"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B91013-FE19-4A6E-B100-0E35C5EA6CFF}">
      <dsp:nvSpPr>
        <dsp:cNvPr id="0" name=""/>
        <dsp:cNvSpPr/>
      </dsp:nvSpPr>
      <dsp:spPr>
        <a:xfrm>
          <a:off x="0" y="2687"/>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GB" sz="2000" b="1" kern="1200">
              <a:latin typeface="Calibri"/>
              <a:ea typeface="Microsoft Sans Serif"/>
              <a:cs typeface="Arial"/>
            </a:rPr>
            <a:t>This fund will support projects that are representative of Gloucester’s communities, stories, styles and art forms. It is important to show why and how a project is connected to the community you are working with. </a:t>
          </a:r>
        </a:p>
      </dsp:txBody>
      <dsp:txXfrm>
        <a:off x="0" y="2687"/>
        <a:ext cx="6263640" cy="1833104"/>
      </dsp:txXfrm>
    </dsp:sp>
    <dsp:sp modelId="{0475E4D2-F4B5-4E4F-99EA-499710D88ACE}">
      <dsp:nvSpPr>
        <dsp:cNvPr id="0" name=""/>
        <dsp:cNvSpPr/>
      </dsp:nvSpPr>
      <dsp:spPr>
        <a:xfrm>
          <a:off x="0" y="1835791"/>
          <a:ext cx="6263640"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6526F9-8FEF-471C-A06B-7F19A831AAB7}">
      <dsp:nvSpPr>
        <dsp:cNvPr id="0" name=""/>
        <dsp:cNvSpPr/>
      </dsp:nvSpPr>
      <dsp:spPr>
        <a:xfrm>
          <a:off x="0" y="1835791"/>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GB" sz="2000" b="0" kern="1200">
              <a:latin typeface="Calibri"/>
              <a:ea typeface="Microsoft Sans Serif"/>
              <a:cs typeface="Arial"/>
            </a:rPr>
            <a:t>Our Animate: Explore fund is a pot of £8,000 for applications up to £1,000 to develop existing or new events and activities in your community between April 2026 and March 2027. We encourage you to apply only for the amount of funding you need to make your project successful.</a:t>
          </a:r>
          <a:endParaRPr lang="en-US" sz="2000" b="0" kern="1200">
            <a:latin typeface="Calibri"/>
            <a:ea typeface="Microsoft Sans Serif"/>
            <a:cs typeface="Arial"/>
          </a:endParaRPr>
        </a:p>
      </dsp:txBody>
      <dsp:txXfrm>
        <a:off x="0" y="1835791"/>
        <a:ext cx="6263640" cy="1833104"/>
      </dsp:txXfrm>
    </dsp:sp>
    <dsp:sp modelId="{FF0615D1-A0B4-433E-B4F1-6DB8B50D9641}">
      <dsp:nvSpPr>
        <dsp:cNvPr id="0" name=""/>
        <dsp:cNvSpPr/>
      </dsp:nvSpPr>
      <dsp:spPr>
        <a:xfrm>
          <a:off x="0" y="3668896"/>
          <a:ext cx="6263640"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4D2EFB-315C-4539-AE94-5DCD43BB0BB5}">
      <dsp:nvSpPr>
        <dsp:cNvPr id="0" name=""/>
        <dsp:cNvSpPr/>
      </dsp:nvSpPr>
      <dsp:spPr>
        <a:xfrm>
          <a:off x="0" y="3668896"/>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GB" sz="2000" b="1" kern="1200">
              <a:solidFill>
                <a:srgbClr val="000000"/>
              </a:solidFill>
              <a:latin typeface="Calibri"/>
              <a:ea typeface="Microsoft Sans Serif"/>
              <a:cs typeface="Calibri"/>
            </a:rPr>
            <a:t>Only one application may be considered per organisation. We will also consider applications where an organisation may be mentioned as a partner on multiple projects and have also applied individually.</a:t>
          </a:r>
          <a:r>
            <a:rPr lang="en-GB" sz="2000" b="1" kern="1200">
              <a:latin typeface="Calibri"/>
              <a:ea typeface="Microsoft Sans Serif"/>
              <a:cs typeface="Arial"/>
            </a:rPr>
            <a:t> </a:t>
          </a:r>
          <a:endParaRPr lang="en-US" sz="2000" b="1" kern="1200">
            <a:latin typeface="Calibri"/>
            <a:ea typeface="Microsoft Sans Serif"/>
            <a:cs typeface="Arial"/>
          </a:endParaRPr>
        </a:p>
      </dsp:txBody>
      <dsp:txXfrm>
        <a:off x="0" y="3668896"/>
        <a:ext cx="6263640" cy="183310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E062B2-965B-4411-8F4C-D972696B624F}" type="datetimeFigureOut">
              <a:rPr lang="en-GB" smtClean="0"/>
              <a:t>13/03/2026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8922C6-1CCE-4FAB-BFA4-2ED2B208FFE0}" type="slidenum">
              <a:rPr lang="en-GB" smtClean="0"/>
              <a:t>‹#›</a:t>
            </a:fld>
            <a:endParaRPr lang="en-GB"/>
          </a:p>
        </p:txBody>
      </p:sp>
    </p:spTree>
    <p:extLst>
      <p:ext uri="{BB962C8B-B14F-4D97-AF65-F5344CB8AC3E}">
        <p14:creationId xmlns:p14="http://schemas.microsoft.com/office/powerpoint/2010/main" val="3066973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88922C6-1CCE-4FAB-BFA4-2ED2B208FFE0}" type="slidenum">
              <a:rPr lang="en-GB" smtClean="0"/>
              <a:t>8</a:t>
            </a:fld>
            <a:endParaRPr lang="en-GB"/>
          </a:p>
        </p:txBody>
      </p:sp>
    </p:spTree>
    <p:extLst>
      <p:ext uri="{BB962C8B-B14F-4D97-AF65-F5344CB8AC3E}">
        <p14:creationId xmlns:p14="http://schemas.microsoft.com/office/powerpoint/2010/main" val="611894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88922C6-1CCE-4FAB-BFA4-2ED2B208FFE0}" type="slidenum">
              <a:rPr lang="en-GB" smtClean="0"/>
              <a:t>10</a:t>
            </a:fld>
            <a:endParaRPr lang="en-GB"/>
          </a:p>
        </p:txBody>
      </p:sp>
    </p:spTree>
    <p:extLst>
      <p:ext uri="{BB962C8B-B14F-4D97-AF65-F5344CB8AC3E}">
        <p14:creationId xmlns:p14="http://schemas.microsoft.com/office/powerpoint/2010/main" val="3374413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88922C6-1CCE-4FAB-BFA4-2ED2B208FFE0}" type="slidenum">
              <a:rPr lang="en-GB" smtClean="0"/>
              <a:t>11</a:t>
            </a:fld>
            <a:endParaRPr lang="en-GB"/>
          </a:p>
        </p:txBody>
      </p:sp>
    </p:spTree>
    <p:extLst>
      <p:ext uri="{BB962C8B-B14F-4D97-AF65-F5344CB8AC3E}">
        <p14:creationId xmlns:p14="http://schemas.microsoft.com/office/powerpoint/2010/main" val="1982111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88922C6-1CCE-4FAB-BFA4-2ED2B208FFE0}" type="slidenum">
              <a:rPr lang="en-GB" smtClean="0"/>
              <a:t>15</a:t>
            </a:fld>
            <a:endParaRPr lang="en-GB"/>
          </a:p>
        </p:txBody>
      </p:sp>
    </p:spTree>
    <p:extLst>
      <p:ext uri="{BB962C8B-B14F-4D97-AF65-F5344CB8AC3E}">
        <p14:creationId xmlns:p14="http://schemas.microsoft.com/office/powerpoint/2010/main" val="4046187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6C315-E597-86C7-1062-6238DC50E8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66EC38E-1C04-0458-35F8-500C381D94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A4A2E07-83F3-855B-3057-00EA1A9A1EFD}"/>
              </a:ext>
            </a:extLst>
          </p:cNvPr>
          <p:cNvSpPr>
            <a:spLocks noGrp="1"/>
          </p:cNvSpPr>
          <p:nvPr>
            <p:ph type="dt" sz="half" idx="10"/>
          </p:nvPr>
        </p:nvSpPr>
        <p:spPr/>
        <p:txBody>
          <a:bodyPr/>
          <a:lstStyle/>
          <a:p>
            <a:fld id="{A3961414-D2E8-43BD-A956-59A9BE4E9284}" type="datetimeFigureOut">
              <a:rPr lang="en-GB" smtClean="0"/>
              <a:t>13/03/2026</a:t>
            </a:fld>
            <a:endParaRPr lang="en-GB"/>
          </a:p>
        </p:txBody>
      </p:sp>
      <p:sp>
        <p:nvSpPr>
          <p:cNvPr id="5" name="Footer Placeholder 4">
            <a:extLst>
              <a:ext uri="{FF2B5EF4-FFF2-40B4-BE49-F238E27FC236}">
                <a16:creationId xmlns:a16="http://schemas.microsoft.com/office/drawing/2014/main" id="{DD659CFD-CCC6-C684-C0DA-CC7DEC7816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FA0B5-A2E5-B090-9CCE-77A7999404CD}"/>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2419729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8D1D1-D1D7-F91B-CE9F-6761554388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CC640E-AE03-1369-1CC9-E39836580C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ACF7AA-E229-BC75-1B87-955D18DA8CCD}"/>
              </a:ext>
            </a:extLst>
          </p:cNvPr>
          <p:cNvSpPr>
            <a:spLocks noGrp="1"/>
          </p:cNvSpPr>
          <p:nvPr>
            <p:ph type="dt" sz="half" idx="10"/>
          </p:nvPr>
        </p:nvSpPr>
        <p:spPr/>
        <p:txBody>
          <a:bodyPr/>
          <a:lstStyle/>
          <a:p>
            <a:fld id="{A3961414-D2E8-43BD-A956-59A9BE4E9284}" type="datetimeFigureOut">
              <a:rPr lang="en-GB" smtClean="0"/>
              <a:t>13/03/2026</a:t>
            </a:fld>
            <a:endParaRPr lang="en-GB"/>
          </a:p>
        </p:txBody>
      </p:sp>
      <p:sp>
        <p:nvSpPr>
          <p:cNvPr id="5" name="Footer Placeholder 4">
            <a:extLst>
              <a:ext uri="{FF2B5EF4-FFF2-40B4-BE49-F238E27FC236}">
                <a16:creationId xmlns:a16="http://schemas.microsoft.com/office/drawing/2014/main" id="{8230BAF7-EE31-0C72-350B-69F47D675E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05B3A8-543B-A1BB-D02A-27D741B87BF5}"/>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1256764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72CFE6-0903-E12A-7A35-C4F33E2D68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2D9651-AAC7-70AA-0A08-A8F82661E1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D8C9FF-92BD-37BC-6705-2EFD32636A51}"/>
              </a:ext>
            </a:extLst>
          </p:cNvPr>
          <p:cNvSpPr>
            <a:spLocks noGrp="1"/>
          </p:cNvSpPr>
          <p:nvPr>
            <p:ph type="dt" sz="half" idx="10"/>
          </p:nvPr>
        </p:nvSpPr>
        <p:spPr/>
        <p:txBody>
          <a:bodyPr/>
          <a:lstStyle/>
          <a:p>
            <a:fld id="{A3961414-D2E8-43BD-A956-59A9BE4E9284}" type="datetimeFigureOut">
              <a:rPr lang="en-GB" smtClean="0"/>
              <a:t>13/03/2026</a:t>
            </a:fld>
            <a:endParaRPr lang="en-GB"/>
          </a:p>
        </p:txBody>
      </p:sp>
      <p:sp>
        <p:nvSpPr>
          <p:cNvPr id="5" name="Footer Placeholder 4">
            <a:extLst>
              <a:ext uri="{FF2B5EF4-FFF2-40B4-BE49-F238E27FC236}">
                <a16:creationId xmlns:a16="http://schemas.microsoft.com/office/drawing/2014/main" id="{CFF27634-EFE7-6057-63F5-E3A97DF5C2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6CFEA1-C4A0-676F-02E1-CC05C9F9AB92}"/>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161852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21EB-1AC3-BC85-3107-58E04D7D5F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1D9941-5718-18CE-EDB3-22F5B5E28F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09F4F5-B508-33B3-B9EF-B073B8A3BF63}"/>
              </a:ext>
            </a:extLst>
          </p:cNvPr>
          <p:cNvSpPr>
            <a:spLocks noGrp="1"/>
          </p:cNvSpPr>
          <p:nvPr>
            <p:ph type="dt" sz="half" idx="10"/>
          </p:nvPr>
        </p:nvSpPr>
        <p:spPr/>
        <p:txBody>
          <a:bodyPr/>
          <a:lstStyle/>
          <a:p>
            <a:fld id="{A3961414-D2E8-43BD-A956-59A9BE4E9284}" type="datetimeFigureOut">
              <a:rPr lang="en-GB" smtClean="0"/>
              <a:t>13/03/2026</a:t>
            </a:fld>
            <a:endParaRPr lang="en-GB"/>
          </a:p>
        </p:txBody>
      </p:sp>
      <p:sp>
        <p:nvSpPr>
          <p:cNvPr id="5" name="Footer Placeholder 4">
            <a:extLst>
              <a:ext uri="{FF2B5EF4-FFF2-40B4-BE49-F238E27FC236}">
                <a16:creationId xmlns:a16="http://schemas.microsoft.com/office/drawing/2014/main" id="{CD80E6F9-9031-9A6D-E7BE-1D5DF6753B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3CA829-A4FC-0528-1DB1-9D471DB1D672}"/>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269141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3ED37-04C5-85AA-E518-074313D653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6CBA8BF-BF72-6BD6-7D7B-9F3ABE1887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3BB908-0C31-2F15-9B8D-C1271F2F3396}"/>
              </a:ext>
            </a:extLst>
          </p:cNvPr>
          <p:cNvSpPr>
            <a:spLocks noGrp="1"/>
          </p:cNvSpPr>
          <p:nvPr>
            <p:ph type="dt" sz="half" idx="10"/>
          </p:nvPr>
        </p:nvSpPr>
        <p:spPr/>
        <p:txBody>
          <a:bodyPr/>
          <a:lstStyle/>
          <a:p>
            <a:fld id="{A3961414-D2E8-43BD-A956-59A9BE4E9284}" type="datetimeFigureOut">
              <a:rPr lang="en-GB" smtClean="0"/>
              <a:t>13/03/2026</a:t>
            </a:fld>
            <a:endParaRPr lang="en-GB"/>
          </a:p>
        </p:txBody>
      </p:sp>
      <p:sp>
        <p:nvSpPr>
          <p:cNvPr id="5" name="Footer Placeholder 4">
            <a:extLst>
              <a:ext uri="{FF2B5EF4-FFF2-40B4-BE49-F238E27FC236}">
                <a16:creationId xmlns:a16="http://schemas.microsoft.com/office/drawing/2014/main" id="{5DA799AF-EC16-E104-2C04-B7287B3F19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CEAEEB-2BC1-E07B-D09C-AC0DBBA5CDB3}"/>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650976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73A2-5B5C-FE33-094A-ADC82ABB66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0C3E2E-51F3-6139-E3B3-B23D556075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466647-873D-F611-3CBB-B1287F039C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748A715-C676-0F56-2947-75FF3B245242}"/>
              </a:ext>
            </a:extLst>
          </p:cNvPr>
          <p:cNvSpPr>
            <a:spLocks noGrp="1"/>
          </p:cNvSpPr>
          <p:nvPr>
            <p:ph type="dt" sz="half" idx="10"/>
          </p:nvPr>
        </p:nvSpPr>
        <p:spPr/>
        <p:txBody>
          <a:bodyPr/>
          <a:lstStyle/>
          <a:p>
            <a:fld id="{A3961414-D2E8-43BD-A956-59A9BE4E9284}" type="datetimeFigureOut">
              <a:rPr lang="en-GB" smtClean="0"/>
              <a:t>13/03/2026</a:t>
            </a:fld>
            <a:endParaRPr lang="en-GB"/>
          </a:p>
        </p:txBody>
      </p:sp>
      <p:sp>
        <p:nvSpPr>
          <p:cNvPr id="6" name="Footer Placeholder 5">
            <a:extLst>
              <a:ext uri="{FF2B5EF4-FFF2-40B4-BE49-F238E27FC236}">
                <a16:creationId xmlns:a16="http://schemas.microsoft.com/office/drawing/2014/main" id="{9BB838D7-D507-8B3C-36A7-4BFF917E59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92305B-B3B1-2CD9-ADC3-551314A3FECF}"/>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432893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BDEBA-63B7-6445-3D93-515FAD5A91B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7C43A8-1781-F139-2670-20DC1B38E5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6FA939-5327-B4C1-9A97-80B0674AA6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6B6F64A-506D-02EE-0F1B-56CC1CD5B2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729EDD-F101-D55A-0778-A7539B4C1A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A2C47DA-2FE0-FF68-352C-E8F16739F1BC}"/>
              </a:ext>
            </a:extLst>
          </p:cNvPr>
          <p:cNvSpPr>
            <a:spLocks noGrp="1"/>
          </p:cNvSpPr>
          <p:nvPr>
            <p:ph type="dt" sz="half" idx="10"/>
          </p:nvPr>
        </p:nvSpPr>
        <p:spPr/>
        <p:txBody>
          <a:bodyPr/>
          <a:lstStyle/>
          <a:p>
            <a:fld id="{A3961414-D2E8-43BD-A956-59A9BE4E9284}" type="datetimeFigureOut">
              <a:rPr lang="en-GB" smtClean="0"/>
              <a:t>13/03/2026</a:t>
            </a:fld>
            <a:endParaRPr lang="en-GB"/>
          </a:p>
        </p:txBody>
      </p:sp>
      <p:sp>
        <p:nvSpPr>
          <p:cNvPr id="8" name="Footer Placeholder 7">
            <a:extLst>
              <a:ext uri="{FF2B5EF4-FFF2-40B4-BE49-F238E27FC236}">
                <a16:creationId xmlns:a16="http://schemas.microsoft.com/office/drawing/2014/main" id="{00E3A576-7D26-1680-9226-90E1E51EF2F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A3AC4E2-DDAF-DB81-D003-6301EDF174E2}"/>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4049036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F9887-4232-AB90-35B0-51F72574150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FB2308-C31D-50AA-4A32-E3FC7999F052}"/>
              </a:ext>
            </a:extLst>
          </p:cNvPr>
          <p:cNvSpPr>
            <a:spLocks noGrp="1"/>
          </p:cNvSpPr>
          <p:nvPr>
            <p:ph type="dt" sz="half" idx="10"/>
          </p:nvPr>
        </p:nvSpPr>
        <p:spPr/>
        <p:txBody>
          <a:bodyPr/>
          <a:lstStyle/>
          <a:p>
            <a:fld id="{A3961414-D2E8-43BD-A956-59A9BE4E9284}" type="datetimeFigureOut">
              <a:rPr lang="en-GB" smtClean="0"/>
              <a:t>13/03/2026</a:t>
            </a:fld>
            <a:endParaRPr lang="en-GB"/>
          </a:p>
        </p:txBody>
      </p:sp>
      <p:sp>
        <p:nvSpPr>
          <p:cNvPr id="4" name="Footer Placeholder 3">
            <a:extLst>
              <a:ext uri="{FF2B5EF4-FFF2-40B4-BE49-F238E27FC236}">
                <a16:creationId xmlns:a16="http://schemas.microsoft.com/office/drawing/2014/main" id="{10B34ACF-A040-0AC3-40F8-77D40E412B5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B556F9-387F-093B-5DB9-CB2A2C0E4B3F}"/>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48048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28FD0F-21CD-9F78-E6A9-792734191299}"/>
              </a:ext>
            </a:extLst>
          </p:cNvPr>
          <p:cNvSpPr>
            <a:spLocks noGrp="1"/>
          </p:cNvSpPr>
          <p:nvPr>
            <p:ph type="dt" sz="half" idx="10"/>
          </p:nvPr>
        </p:nvSpPr>
        <p:spPr/>
        <p:txBody>
          <a:bodyPr/>
          <a:lstStyle/>
          <a:p>
            <a:fld id="{A3961414-D2E8-43BD-A956-59A9BE4E9284}" type="datetimeFigureOut">
              <a:rPr lang="en-GB" smtClean="0"/>
              <a:t>13/03/2026</a:t>
            </a:fld>
            <a:endParaRPr lang="en-GB"/>
          </a:p>
        </p:txBody>
      </p:sp>
      <p:sp>
        <p:nvSpPr>
          <p:cNvPr id="3" name="Footer Placeholder 2">
            <a:extLst>
              <a:ext uri="{FF2B5EF4-FFF2-40B4-BE49-F238E27FC236}">
                <a16:creationId xmlns:a16="http://schemas.microsoft.com/office/drawing/2014/main" id="{9C979220-2BD4-2F59-FF9F-F241925F5A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2D055B7-2497-D940-A725-D1A62606733A}"/>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2181191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79308-BF6C-F0E9-79D3-4A47215B37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4BD475-8053-3124-CADB-5312ED3151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088C578-73B3-DA64-FFD8-A07F2FE312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8A2E51-3C08-D5FA-D0C5-AAF8329A11F2}"/>
              </a:ext>
            </a:extLst>
          </p:cNvPr>
          <p:cNvSpPr>
            <a:spLocks noGrp="1"/>
          </p:cNvSpPr>
          <p:nvPr>
            <p:ph type="dt" sz="half" idx="10"/>
          </p:nvPr>
        </p:nvSpPr>
        <p:spPr/>
        <p:txBody>
          <a:bodyPr/>
          <a:lstStyle/>
          <a:p>
            <a:fld id="{A3961414-D2E8-43BD-A956-59A9BE4E9284}" type="datetimeFigureOut">
              <a:rPr lang="en-GB" smtClean="0"/>
              <a:t>13/03/2026</a:t>
            </a:fld>
            <a:endParaRPr lang="en-GB"/>
          </a:p>
        </p:txBody>
      </p:sp>
      <p:sp>
        <p:nvSpPr>
          <p:cNvPr id="6" name="Footer Placeholder 5">
            <a:extLst>
              <a:ext uri="{FF2B5EF4-FFF2-40B4-BE49-F238E27FC236}">
                <a16:creationId xmlns:a16="http://schemas.microsoft.com/office/drawing/2014/main" id="{E53C1DB6-3675-C7A8-CE53-B15B80277B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77725E-11CD-73A3-6AC9-1DB30677B5F1}"/>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3076767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BC2B6-4E2F-063D-2D2F-AACBB7EBA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952D8C-EDF2-7C5E-820D-F41FB5B4A3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4C0EB92-6527-2CA6-3024-2C953ACC1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1EAEF0-4AA4-62A7-0E6F-83735B321791}"/>
              </a:ext>
            </a:extLst>
          </p:cNvPr>
          <p:cNvSpPr>
            <a:spLocks noGrp="1"/>
          </p:cNvSpPr>
          <p:nvPr>
            <p:ph type="dt" sz="half" idx="10"/>
          </p:nvPr>
        </p:nvSpPr>
        <p:spPr/>
        <p:txBody>
          <a:bodyPr/>
          <a:lstStyle/>
          <a:p>
            <a:fld id="{A3961414-D2E8-43BD-A956-59A9BE4E9284}" type="datetimeFigureOut">
              <a:rPr lang="en-GB" smtClean="0"/>
              <a:t>13/03/2026</a:t>
            </a:fld>
            <a:endParaRPr lang="en-GB"/>
          </a:p>
        </p:txBody>
      </p:sp>
      <p:sp>
        <p:nvSpPr>
          <p:cNvPr id="6" name="Footer Placeholder 5">
            <a:extLst>
              <a:ext uri="{FF2B5EF4-FFF2-40B4-BE49-F238E27FC236}">
                <a16:creationId xmlns:a16="http://schemas.microsoft.com/office/drawing/2014/main" id="{D827C1AF-16C0-96EA-CBA6-FBD49AABC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3D26C-3CF5-67C2-A907-A3254A08BFC6}"/>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3407017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A4C0D7-BAA1-A8F0-76F8-5F560ED89C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EF1A96-DDBE-4B12-6A98-7945979DA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730506-9B35-29CC-A64C-DA47C9D34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61414-D2E8-43BD-A956-59A9BE4E9284}" type="datetimeFigureOut">
              <a:rPr lang="en-GB" smtClean="0"/>
              <a:t>13/03/2026</a:t>
            </a:fld>
            <a:endParaRPr lang="en-GB"/>
          </a:p>
        </p:txBody>
      </p:sp>
      <p:sp>
        <p:nvSpPr>
          <p:cNvPr id="5" name="Footer Placeholder 4">
            <a:extLst>
              <a:ext uri="{FF2B5EF4-FFF2-40B4-BE49-F238E27FC236}">
                <a16:creationId xmlns:a16="http://schemas.microsoft.com/office/drawing/2014/main" id="{AF50138F-4A1C-0056-D610-46A1973BD9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F80FA45-899D-4AAF-BFC4-E4ADBA4BCB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82006-527A-42BA-BFE3-FF90D0CFD932}" type="slidenum">
              <a:rPr lang="en-GB" smtClean="0"/>
              <a:t>‹#›</a:t>
            </a:fld>
            <a:endParaRPr lang="en-GB"/>
          </a:p>
        </p:txBody>
      </p:sp>
    </p:spTree>
    <p:extLst>
      <p:ext uri="{BB962C8B-B14F-4D97-AF65-F5344CB8AC3E}">
        <p14:creationId xmlns:p14="http://schemas.microsoft.com/office/powerpoint/2010/main" val="1544274290"/>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tc-arts.org/rates-of-pay/" TargetMode="External"/><Relationship Id="rId2" Type="http://schemas.openxmlformats.org/officeDocument/2006/relationships/hyperlink" Target="https://www.equity.org.uk/" TargetMode="External"/><Relationship Id="rId1" Type="http://schemas.openxmlformats.org/officeDocument/2006/relationships/slideLayout" Target="../slideLayouts/slideLayout2.xml"/><Relationship Id="rId4" Type="http://schemas.openxmlformats.org/officeDocument/2006/relationships/hyperlink" Target="https://www.artistsunionengland.org.uk/rates-of-pa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gloucesterculture.org.uk/projects/together-glouceste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ov2b0ykoh1k.typeform.com/to/D9i4r9E6"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lack background with white text&#10;&#10;AI-generated content may be incorrect.">
            <a:extLst>
              <a:ext uri="{FF2B5EF4-FFF2-40B4-BE49-F238E27FC236}">
                <a16:creationId xmlns:a16="http://schemas.microsoft.com/office/drawing/2014/main" id="{EA5EA856-467F-2317-84BD-03FC2710E750}"/>
              </a:ext>
            </a:extLst>
          </p:cNvPr>
          <p:cNvPicPr>
            <a:picLocks noChangeAspect="1"/>
          </p:cNvPicPr>
          <p:nvPr/>
        </p:nvPicPr>
        <p:blipFill>
          <a:blip r:embed="rId2"/>
          <a:stretch>
            <a:fillRect/>
          </a:stretch>
        </p:blipFill>
        <p:spPr>
          <a:xfrm>
            <a:off x="279219" y="2816821"/>
            <a:ext cx="5003321" cy="5060831"/>
          </a:xfrm>
          <a:prstGeom prst="rect">
            <a:avLst/>
          </a:prstGeom>
        </p:spPr>
      </p:pic>
      <p:sp>
        <p:nvSpPr>
          <p:cNvPr id="2" name="Title 1">
            <a:extLst>
              <a:ext uri="{FF2B5EF4-FFF2-40B4-BE49-F238E27FC236}">
                <a16:creationId xmlns:a16="http://schemas.microsoft.com/office/drawing/2014/main" id="{F26E7B11-AADB-D072-E5F7-E282B6CAB941}"/>
              </a:ext>
            </a:extLst>
          </p:cNvPr>
          <p:cNvSpPr>
            <a:spLocks noGrp="1"/>
          </p:cNvSpPr>
          <p:nvPr>
            <p:ph type="ctrTitle"/>
          </p:nvPr>
        </p:nvSpPr>
        <p:spPr>
          <a:xfrm>
            <a:off x="700906" y="2759850"/>
            <a:ext cx="10171468" cy="1712958"/>
          </a:xfrm>
        </p:spPr>
        <p:txBody>
          <a:bodyPr vert="horz" lIns="91440" tIns="45720" rIns="91440" bIns="45720" rtlCol="0" anchor="b">
            <a:noAutofit/>
          </a:bodyPr>
          <a:lstStyle/>
          <a:p>
            <a:pPr algn="l"/>
            <a:r>
              <a:rPr lang="en-GB" b="1">
                <a:latin typeface="Microsoft Sans Serif"/>
                <a:ea typeface="Calibri"/>
                <a:cs typeface="Calibri"/>
              </a:rPr>
              <a:t>Animate: Explore</a:t>
            </a:r>
            <a:br>
              <a:rPr lang="en-GB" b="1">
                <a:latin typeface="Microsoft Sans Serif"/>
                <a:ea typeface="Calibri"/>
                <a:cs typeface="Calibri"/>
              </a:rPr>
            </a:br>
            <a:r>
              <a:rPr lang="en-GB" sz="4400" b="1">
                <a:latin typeface="Microsoft Sans Serif"/>
                <a:ea typeface="Calibri"/>
                <a:cs typeface="Calibri"/>
              </a:rPr>
              <a:t>Grants up to £1,000</a:t>
            </a:r>
            <a:br>
              <a:rPr lang="en-GB" sz="4400" b="1">
                <a:latin typeface="Microsoft Sans Serif"/>
                <a:ea typeface="Calibri"/>
                <a:cs typeface="Calibri"/>
              </a:rPr>
            </a:br>
            <a:r>
              <a:rPr lang="en-GB" sz="4400" b="1">
                <a:latin typeface="Microsoft Sans Serif"/>
                <a:ea typeface="Calibri"/>
                <a:cs typeface="Calibri"/>
              </a:rPr>
              <a:t>April 2026 – March 2027</a:t>
            </a:r>
          </a:p>
        </p:txBody>
      </p:sp>
      <p:pic>
        <p:nvPicPr>
          <p:cNvPr id="3" name="Picture 2" descr="Gloucester City Council Logo in Black">
            <a:extLst>
              <a:ext uri="{FF2B5EF4-FFF2-40B4-BE49-F238E27FC236}">
                <a16:creationId xmlns:a16="http://schemas.microsoft.com/office/drawing/2014/main" id="{9852354F-F2AE-C232-59B6-6698C19B2692}"/>
              </a:ext>
            </a:extLst>
          </p:cNvPr>
          <p:cNvPicPr>
            <a:picLocks noChangeAspect="1"/>
          </p:cNvPicPr>
          <p:nvPr/>
        </p:nvPicPr>
        <p:blipFill>
          <a:blip r:embed="rId3"/>
          <a:stretch>
            <a:fillRect/>
          </a:stretch>
        </p:blipFill>
        <p:spPr>
          <a:xfrm>
            <a:off x="703775" y="1085206"/>
            <a:ext cx="3088640" cy="1262888"/>
          </a:xfrm>
          <a:prstGeom prst="rect">
            <a:avLst/>
          </a:prstGeom>
        </p:spPr>
      </p:pic>
      <p:sp>
        <p:nvSpPr>
          <p:cNvPr id="8" name="Title 1">
            <a:extLst>
              <a:ext uri="{FF2B5EF4-FFF2-40B4-BE49-F238E27FC236}">
                <a16:creationId xmlns:a16="http://schemas.microsoft.com/office/drawing/2014/main" id="{E436776D-DBDC-CF7E-0A47-287B99E62C76}"/>
              </a:ext>
            </a:extLst>
          </p:cNvPr>
          <p:cNvSpPr txBox="1">
            <a:spLocks/>
          </p:cNvSpPr>
          <p:nvPr/>
        </p:nvSpPr>
        <p:spPr>
          <a:xfrm>
            <a:off x="5040351" y="5345504"/>
            <a:ext cx="6899198" cy="110335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a:latin typeface="Microsoft Sans Serif"/>
                <a:ea typeface="Microsoft Sans Serif"/>
                <a:cs typeface="Arial"/>
              </a:rPr>
              <a:t>Applications Open: 26th February 2026</a:t>
            </a:r>
            <a:endParaRPr lang="en-US" err="1"/>
          </a:p>
          <a:p>
            <a:pPr algn="l"/>
            <a:r>
              <a:rPr lang="en-GB" sz="2000" b="1" dirty="0">
                <a:latin typeface="Microsoft Sans Serif"/>
                <a:ea typeface="Microsoft Sans Serif"/>
                <a:cs typeface="Arial"/>
              </a:rPr>
              <a:t>Applications Close: 19th April 2026 (midnight)</a:t>
            </a:r>
            <a:endParaRPr lang="en-GB" dirty="0" err="1">
              <a:ea typeface="Calibri Light" panose="020F0302020204030204"/>
              <a:cs typeface="Calibri Light" panose="020F0302020204030204"/>
            </a:endParaRPr>
          </a:p>
          <a:p>
            <a:pPr algn="l"/>
            <a:r>
              <a:rPr lang="en-GB" sz="2000" b="1">
                <a:latin typeface="Microsoft Sans Serif"/>
                <a:ea typeface="Microsoft Sans Serif"/>
                <a:cs typeface="Arial"/>
              </a:rPr>
              <a:t>Decisions made by: 11th May 2026</a:t>
            </a:r>
            <a:endParaRPr lang="en-GB" sz="2000" b="1">
              <a:latin typeface="Microsoft Sans Serif"/>
              <a:ea typeface="Microsoft Sans Serif"/>
              <a:cs typeface="Microsoft Sans Serif"/>
            </a:endParaRPr>
          </a:p>
        </p:txBody>
      </p:sp>
    </p:spTree>
    <p:extLst>
      <p:ext uri="{BB962C8B-B14F-4D97-AF65-F5344CB8AC3E}">
        <p14:creationId xmlns:p14="http://schemas.microsoft.com/office/powerpoint/2010/main" val="20153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8"/>
                                        </p:tgtEl>
                                        <p:attrNameLst>
                                          <p:attrName>style.visibility</p:attrName>
                                        </p:attrNameLst>
                                      </p:cBhvr>
                                      <p:to>
                                        <p:strVal val="visible"/>
                                      </p:to>
                                    </p:set>
                                    <p:animEffect transition="in" filter="fade">
                                      <p:cBhvr>
                                        <p:cTn id="10"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AA77BB-5001-D079-AD15-7311E1069DCD}"/>
              </a:ext>
            </a:extLst>
          </p:cNvPr>
          <p:cNvSpPr/>
          <p:nvPr/>
        </p:nvSpPr>
        <p:spPr>
          <a:xfrm>
            <a:off x="2801" y="3356"/>
            <a:ext cx="12190465" cy="171703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1B9A22D-CA5A-88A6-E284-947C35EFCF26}"/>
              </a:ext>
            </a:extLst>
          </p:cNvPr>
          <p:cNvSpPr>
            <a:spLocks noGrp="1"/>
          </p:cNvSpPr>
          <p:nvPr>
            <p:ph type="title"/>
          </p:nvPr>
        </p:nvSpPr>
        <p:spPr>
          <a:xfrm>
            <a:off x="4509008" y="857950"/>
            <a:ext cx="4237736" cy="1004824"/>
          </a:xfrm>
        </p:spPr>
        <p:txBody>
          <a:bodyPr anchor="b">
            <a:normAutofit/>
          </a:bodyPr>
          <a:lstStyle/>
          <a:p>
            <a:r>
              <a:rPr lang="en-GB" sz="4900" b="1">
                <a:solidFill>
                  <a:schemeClr val="bg1"/>
                </a:solidFill>
                <a:ea typeface="calibri light"/>
                <a:cs typeface="calibri light"/>
              </a:rPr>
              <a:t>Scoring</a:t>
            </a:r>
          </a:p>
          <a:p>
            <a:endParaRPr lang="en-GB" b="1">
              <a:solidFill>
                <a:schemeClr val="bg1"/>
              </a:solidFill>
              <a:latin typeface="Microsoft Sans Serif"/>
              <a:ea typeface="Microsoft Sans Serif"/>
              <a:cs typeface="Arial"/>
            </a:endParaRPr>
          </a:p>
        </p:txBody>
      </p:sp>
      <p:sp>
        <p:nvSpPr>
          <p:cNvPr id="6" name="TextBox 5">
            <a:extLst>
              <a:ext uri="{FF2B5EF4-FFF2-40B4-BE49-F238E27FC236}">
                <a16:creationId xmlns:a16="http://schemas.microsoft.com/office/drawing/2014/main" id="{A75AA929-7D3B-C70A-C14E-D654CEA02C06}"/>
              </a:ext>
            </a:extLst>
          </p:cNvPr>
          <p:cNvSpPr txBox="1"/>
          <p:nvPr/>
        </p:nvSpPr>
        <p:spPr>
          <a:xfrm>
            <a:off x="1133963" y="2016997"/>
            <a:ext cx="10102929"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Microsoft Sans Serif"/>
                <a:ea typeface="Microsoft Sans Serif"/>
                <a:cs typeface="Calibri"/>
              </a:rPr>
              <a:t>The panel will score each answer in your application using the following scoring system: </a:t>
            </a:r>
            <a:endParaRPr lang="en-US">
              <a:latin typeface="Microsoft Sans Serif"/>
              <a:ea typeface="Microsoft Sans Serif"/>
              <a:cs typeface="Microsoft Sans Serif"/>
            </a:endParaRPr>
          </a:p>
          <a:p>
            <a:endParaRPr lang="en-US" sz="1600">
              <a:latin typeface="Microsoft Sans Serif"/>
              <a:ea typeface="Microsoft Sans Serif"/>
              <a:cs typeface="Calibri"/>
            </a:endParaRPr>
          </a:p>
          <a:p>
            <a:r>
              <a:rPr lang="en-US" sz="1600" b="1">
                <a:latin typeface="Microsoft Sans Serif"/>
                <a:ea typeface="Microsoft Sans Serif"/>
                <a:cs typeface="Arial"/>
              </a:rPr>
              <a:t>0 (Poor)</a:t>
            </a:r>
            <a:r>
              <a:rPr lang="en-US" sz="1600">
                <a:latin typeface="Microsoft Sans Serif"/>
                <a:ea typeface="Microsoft Sans Serif"/>
                <a:cs typeface="Arial"/>
              </a:rPr>
              <a:t> – Does not answer the question, or does not consider any relevant criteria </a:t>
            </a:r>
            <a:endParaRPr lang="en-US" sz="1600">
              <a:latin typeface="Microsoft Sans Serif"/>
              <a:ea typeface="Microsoft Sans Serif"/>
              <a:cs typeface="Calibri"/>
            </a:endParaRPr>
          </a:p>
          <a:p>
            <a:r>
              <a:rPr lang="en-US" sz="1600" b="1">
                <a:latin typeface="Microsoft Sans Serif"/>
                <a:ea typeface="Microsoft Sans Serif"/>
                <a:cs typeface="Arial"/>
              </a:rPr>
              <a:t>1 (Moderate) </a:t>
            </a:r>
            <a:r>
              <a:rPr lang="en-US" sz="1600">
                <a:latin typeface="Microsoft Sans Serif"/>
                <a:ea typeface="Microsoft Sans Serif"/>
                <a:cs typeface="Arial"/>
              </a:rPr>
              <a:t>– Addresses some of the criteria but there are gaps or weaknesses </a:t>
            </a:r>
            <a:endParaRPr lang="en-US" sz="1600">
              <a:latin typeface="Microsoft Sans Serif"/>
              <a:ea typeface="Microsoft Sans Serif"/>
              <a:cs typeface="Calibri"/>
            </a:endParaRPr>
          </a:p>
          <a:p>
            <a:r>
              <a:rPr lang="en-US" sz="1600" b="1">
                <a:latin typeface="Microsoft Sans Serif"/>
                <a:ea typeface="Microsoft Sans Serif"/>
                <a:cs typeface="Arial"/>
              </a:rPr>
              <a:t>2 (Good)</a:t>
            </a:r>
            <a:r>
              <a:rPr lang="en-US" sz="1600">
                <a:latin typeface="Microsoft Sans Serif"/>
                <a:ea typeface="Microsoft Sans Serif"/>
                <a:cs typeface="Arial"/>
              </a:rPr>
              <a:t> – Meets criteria</a:t>
            </a:r>
            <a:endParaRPr lang="en-US" sz="1600">
              <a:latin typeface="Microsoft Sans Serif"/>
              <a:ea typeface="Microsoft Sans Serif"/>
              <a:cs typeface="Calibri"/>
            </a:endParaRPr>
          </a:p>
          <a:p>
            <a:r>
              <a:rPr lang="en-US" sz="1600" b="1">
                <a:latin typeface="Microsoft Sans Serif"/>
                <a:ea typeface="Microsoft Sans Serif"/>
                <a:cs typeface="Arial"/>
              </a:rPr>
              <a:t>3 (Outstanding)</a:t>
            </a:r>
            <a:r>
              <a:rPr lang="en-US" sz="1600">
                <a:latin typeface="Microsoft Sans Serif"/>
                <a:ea typeface="Microsoft Sans Serif"/>
                <a:cs typeface="Arial"/>
              </a:rPr>
              <a:t> – Meets and exceeds criteria </a:t>
            </a:r>
            <a:endParaRPr lang="en-US" sz="1600">
              <a:latin typeface="Microsoft Sans Serif"/>
              <a:ea typeface="Microsoft Sans Serif"/>
              <a:cs typeface="Calibri"/>
            </a:endParaRPr>
          </a:p>
          <a:p>
            <a:endParaRPr lang="en-US" sz="1400" i="1">
              <a:latin typeface="Microsoft Sans Serif"/>
              <a:ea typeface="Calibri"/>
              <a:cs typeface="Arial"/>
            </a:endParaRPr>
          </a:p>
          <a:p>
            <a:r>
              <a:rPr lang="en-US" i="1">
                <a:latin typeface="Microsoft Sans Serif"/>
                <a:ea typeface="Microsoft Sans Serif"/>
                <a:cs typeface="Arial"/>
              </a:rPr>
              <a:t>The project</a:t>
            </a:r>
          </a:p>
          <a:p>
            <a:pPr marL="171450" indent="-171450">
              <a:buFont typeface="Arial"/>
              <a:buChar char="•"/>
            </a:pPr>
            <a:r>
              <a:rPr lang="en-US" sz="1600">
                <a:latin typeface="Microsoft Sans Serif"/>
                <a:ea typeface="Microsoft Sans Serif"/>
                <a:cs typeface="Calibri"/>
              </a:rPr>
              <a:t>Provides an opportunity for Gloucester residents to engage in high quality creative and cultural activities</a:t>
            </a:r>
          </a:p>
          <a:p>
            <a:pPr marL="171450" indent="-171450">
              <a:buFont typeface="Arial"/>
              <a:buChar char="•"/>
            </a:pPr>
            <a:r>
              <a:rPr lang="en-US" sz="1600">
                <a:latin typeface="Microsoft Sans Serif"/>
                <a:ea typeface="Microsoft Sans Serif"/>
                <a:cs typeface="Calibri"/>
              </a:rPr>
              <a:t>Meets the aims of the TG </a:t>
            </a:r>
            <a:r>
              <a:rPr lang="en-US" sz="1600" err="1">
                <a:latin typeface="Microsoft Sans Serif"/>
                <a:ea typeface="Microsoft Sans Serif"/>
                <a:cs typeface="Calibri"/>
              </a:rPr>
              <a:t>programme</a:t>
            </a:r>
            <a:r>
              <a:rPr lang="en-US" sz="1600">
                <a:latin typeface="Microsoft Sans Serif"/>
                <a:ea typeface="Microsoft Sans Serif"/>
                <a:cs typeface="Calibri"/>
              </a:rPr>
              <a:t> and will contribute to one or more of the step changes</a:t>
            </a:r>
          </a:p>
          <a:p>
            <a:pPr marL="171450" indent="-171450">
              <a:buFont typeface="Arial"/>
              <a:buChar char="•"/>
            </a:pPr>
            <a:r>
              <a:rPr lang="en-US" sz="1600">
                <a:latin typeface="Microsoft Sans Serif"/>
                <a:ea typeface="Microsoft Sans Serif"/>
                <a:cs typeface="Calibri"/>
              </a:rPr>
              <a:t>Demonstrates that the community highlighted an interest or need for this activity</a:t>
            </a:r>
          </a:p>
          <a:p>
            <a:pPr marL="171450" indent="-171450">
              <a:buFont typeface="Arial"/>
              <a:buChar char="•"/>
            </a:pPr>
            <a:r>
              <a:rPr lang="en-US" sz="1600">
                <a:latin typeface="Microsoft Sans Serif"/>
                <a:ea typeface="Microsoft Sans Serif"/>
                <a:cs typeface="Calibri"/>
              </a:rPr>
              <a:t>Will enrich the lives and/or develop the skills of local people</a:t>
            </a:r>
          </a:p>
          <a:p>
            <a:pPr marL="171450" indent="-171450">
              <a:buFont typeface="Arial"/>
              <a:buChar char="•"/>
            </a:pPr>
            <a:r>
              <a:rPr lang="en-US" sz="1600">
                <a:latin typeface="Microsoft Sans Serif"/>
                <a:ea typeface="Microsoft Sans Serif"/>
                <a:cs typeface="Calibri"/>
              </a:rPr>
              <a:t>Fills an identified gap in existing provision</a:t>
            </a:r>
          </a:p>
          <a:p>
            <a:pPr marL="171450" indent="-171450">
              <a:buFont typeface="Arial"/>
              <a:buChar char="•"/>
            </a:pPr>
            <a:r>
              <a:rPr lang="en-US" sz="1600">
                <a:latin typeface="Microsoft Sans Serif"/>
                <a:ea typeface="Microsoft Sans Serif"/>
                <a:cs typeface="Calibri"/>
              </a:rPr>
              <a:t>Is deliverable within the timescale and budget</a:t>
            </a:r>
          </a:p>
          <a:p>
            <a:pPr marL="171450" indent="-171450">
              <a:buFont typeface="Arial"/>
              <a:buChar char="•"/>
            </a:pPr>
            <a:r>
              <a:rPr lang="en-US" sz="1600">
                <a:latin typeface="Microsoft Sans Serif"/>
                <a:ea typeface="Microsoft Sans Serif"/>
                <a:cs typeface="Calibri"/>
              </a:rPr>
              <a:t>Has a budget that is fair and represents value for money and is balanced</a:t>
            </a:r>
          </a:p>
          <a:p>
            <a:pPr marL="171450" indent="-171450">
              <a:buFont typeface="Arial"/>
              <a:buChar char="•"/>
            </a:pPr>
            <a:r>
              <a:rPr lang="en-US" sz="1600">
                <a:latin typeface="Microsoft Sans Serif"/>
                <a:ea typeface="Microsoft Sans Serif"/>
                <a:cs typeface="Calibri"/>
              </a:rPr>
              <a:t>Will work with underrepresented groups. </a:t>
            </a:r>
          </a:p>
        </p:txBody>
      </p:sp>
    </p:spTree>
    <p:extLst>
      <p:ext uri="{BB962C8B-B14F-4D97-AF65-F5344CB8AC3E}">
        <p14:creationId xmlns:p14="http://schemas.microsoft.com/office/powerpoint/2010/main" val="2689892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AA77BB-5001-D079-AD15-7311E1069DCD}"/>
              </a:ext>
            </a:extLst>
          </p:cNvPr>
          <p:cNvSpPr/>
          <p:nvPr/>
        </p:nvSpPr>
        <p:spPr>
          <a:xfrm>
            <a:off x="2801" y="-6804"/>
            <a:ext cx="4570465"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1B9A22D-CA5A-88A6-E284-947C35EFCF26}"/>
              </a:ext>
            </a:extLst>
          </p:cNvPr>
          <p:cNvSpPr>
            <a:spLocks noGrp="1"/>
          </p:cNvSpPr>
          <p:nvPr>
            <p:ph type="title"/>
          </p:nvPr>
        </p:nvSpPr>
        <p:spPr>
          <a:xfrm>
            <a:off x="333248" y="3428430"/>
            <a:ext cx="4237736" cy="1004824"/>
          </a:xfrm>
        </p:spPr>
        <p:txBody>
          <a:bodyPr anchor="b">
            <a:normAutofit fontScale="90000"/>
          </a:bodyPr>
          <a:lstStyle/>
          <a:p>
            <a:r>
              <a:rPr lang="en-GB" sz="4900" b="1">
                <a:solidFill>
                  <a:schemeClr val="bg1"/>
                </a:solidFill>
                <a:latin typeface="Microsoft Sans Serif"/>
                <a:ea typeface="calibri light"/>
                <a:cs typeface="calibri light"/>
              </a:rPr>
              <a:t>Balancing Criteria</a:t>
            </a:r>
          </a:p>
          <a:p>
            <a:endParaRPr lang="en-GB" b="1">
              <a:solidFill>
                <a:schemeClr val="bg1"/>
              </a:solidFill>
              <a:latin typeface="Microsoft Sans Serif"/>
              <a:ea typeface="Microsoft Sans Serif"/>
              <a:cs typeface="Arial"/>
            </a:endParaRPr>
          </a:p>
        </p:txBody>
      </p:sp>
      <p:sp>
        <p:nvSpPr>
          <p:cNvPr id="17" name="TextBox 16">
            <a:extLst>
              <a:ext uri="{FF2B5EF4-FFF2-40B4-BE49-F238E27FC236}">
                <a16:creationId xmlns:a16="http://schemas.microsoft.com/office/drawing/2014/main" id="{5C33DB9E-72DF-5CC6-7CE6-7B4EF84837CE}"/>
              </a:ext>
            </a:extLst>
          </p:cNvPr>
          <p:cNvSpPr txBox="1"/>
          <p:nvPr/>
        </p:nvSpPr>
        <p:spPr>
          <a:xfrm>
            <a:off x="4923513" y="1261739"/>
            <a:ext cx="6819848" cy="5411738"/>
          </a:xfrm>
          <a:prstGeom prst="rect">
            <a:avLst/>
          </a:prstGeom>
          <a:noFill/>
        </p:spPr>
        <p:txBody>
          <a:bodyPr wrap="square" lIns="91440" tIns="45720" rIns="91440" bIns="45720" anchor="t">
            <a:spAutoFit/>
          </a:bodyPr>
          <a:lstStyle/>
          <a:p>
            <a:pPr defTabSz="515722">
              <a:lnSpc>
                <a:spcPct val="90000"/>
              </a:lnSpc>
              <a:spcBef>
                <a:spcPts val="1000"/>
              </a:spcBef>
            </a:pPr>
            <a:r>
              <a:rPr lang="en-GB" sz="2400">
                <a:latin typeface="Calibri"/>
                <a:ea typeface="Calibri"/>
                <a:cs typeface="Calibri"/>
              </a:rPr>
              <a:t>The panel will assess all high scoring applications together with the following balancing criteria:</a:t>
            </a:r>
            <a:endParaRPr lang="en-US" sz="2400">
              <a:latin typeface="Calibri"/>
              <a:ea typeface="Calibri"/>
              <a:cs typeface="Calibri"/>
            </a:endParaRPr>
          </a:p>
          <a:p>
            <a:pPr marL="285750" indent="-285750" defTabSz="515722">
              <a:lnSpc>
                <a:spcPct val="90000"/>
              </a:lnSpc>
              <a:spcBef>
                <a:spcPts val="1000"/>
              </a:spcBef>
              <a:buFont typeface="Arial"/>
              <a:buChar char="•"/>
            </a:pPr>
            <a:r>
              <a:rPr lang="en-GB" sz="2400">
                <a:latin typeface="Calibri"/>
                <a:ea typeface="Calibri"/>
                <a:cs typeface="Calibri"/>
              </a:rPr>
              <a:t>Is there enough variety in types of </a:t>
            </a:r>
            <a:r>
              <a:rPr lang="en-GB" sz="2400" kern="1200">
                <a:latin typeface="Calibri"/>
                <a:ea typeface="Calibri"/>
                <a:cs typeface="Calibri"/>
              </a:rPr>
              <a:t>creative activities and </a:t>
            </a:r>
            <a:r>
              <a:rPr lang="en-GB" sz="2400">
                <a:latin typeface="Calibri"/>
                <a:ea typeface="Calibri"/>
                <a:cs typeface="Calibri"/>
              </a:rPr>
              <a:t>artforms being funded?</a:t>
            </a:r>
            <a:endParaRPr lang="en-US" sz="2400">
              <a:latin typeface="Calibri"/>
              <a:ea typeface="Calibri"/>
              <a:cs typeface="Calibri"/>
            </a:endParaRPr>
          </a:p>
          <a:p>
            <a:pPr marL="285750" indent="-285750" defTabSz="515722">
              <a:lnSpc>
                <a:spcPct val="90000"/>
              </a:lnSpc>
              <a:spcBef>
                <a:spcPts val="1000"/>
              </a:spcBef>
              <a:buFont typeface="Arial"/>
              <a:buChar char="•"/>
            </a:pPr>
            <a:r>
              <a:rPr lang="en-GB" sz="2400">
                <a:latin typeface="Calibri"/>
                <a:ea typeface="Calibri"/>
                <a:cs typeface="Calibri"/>
              </a:rPr>
              <a:t>Is there a geographical spread </a:t>
            </a:r>
            <a:r>
              <a:rPr lang="en-GB" sz="2400" kern="1200">
                <a:latin typeface="Calibri"/>
                <a:ea typeface="Calibri"/>
                <a:cs typeface="Calibri"/>
              </a:rPr>
              <a:t>of activity</a:t>
            </a:r>
            <a:r>
              <a:rPr lang="en-GB" sz="2400">
                <a:latin typeface="Calibri"/>
                <a:ea typeface="Calibri"/>
                <a:cs typeface="Calibri"/>
              </a:rPr>
              <a:t> taking place in </a:t>
            </a:r>
            <a:r>
              <a:rPr lang="en-GB" sz="2400" kern="1200">
                <a:latin typeface="Calibri"/>
                <a:ea typeface="Calibri"/>
                <a:cs typeface="Calibri"/>
              </a:rPr>
              <a:t>the </a:t>
            </a:r>
            <a:r>
              <a:rPr lang="en-GB" sz="2400">
                <a:latin typeface="Calibri"/>
                <a:ea typeface="Calibri"/>
                <a:cs typeface="Calibri"/>
              </a:rPr>
              <a:t>city instead </a:t>
            </a:r>
            <a:r>
              <a:rPr lang="en-GB" sz="2400" kern="1200">
                <a:latin typeface="Calibri"/>
                <a:ea typeface="Calibri"/>
                <a:cs typeface="Calibri"/>
              </a:rPr>
              <a:t>of </a:t>
            </a:r>
            <a:r>
              <a:rPr lang="en-GB" sz="2400">
                <a:latin typeface="Calibri"/>
                <a:ea typeface="Calibri"/>
                <a:cs typeface="Calibri"/>
              </a:rPr>
              <a:t>concentrated </a:t>
            </a:r>
            <a:r>
              <a:rPr lang="en-GB" sz="2400" kern="1200">
                <a:latin typeface="Calibri"/>
                <a:ea typeface="Calibri"/>
                <a:cs typeface="Calibri"/>
              </a:rPr>
              <a:t>in </a:t>
            </a:r>
            <a:r>
              <a:rPr lang="en-GB" sz="2400">
                <a:latin typeface="Calibri"/>
                <a:ea typeface="Calibri"/>
                <a:cs typeface="Calibri"/>
              </a:rPr>
              <a:t>one location? </a:t>
            </a:r>
            <a:endParaRPr lang="en-US" sz="2400" kern="1200">
              <a:latin typeface="Calibri"/>
              <a:ea typeface="Calibri"/>
              <a:cs typeface="Calibri"/>
            </a:endParaRPr>
          </a:p>
          <a:p>
            <a:pPr marL="285750" indent="-285750" defTabSz="515722">
              <a:lnSpc>
                <a:spcPct val="90000"/>
              </a:lnSpc>
              <a:spcBef>
                <a:spcPts val="1000"/>
              </a:spcBef>
              <a:buFont typeface="Arial"/>
              <a:buChar char="•"/>
            </a:pPr>
            <a:r>
              <a:rPr lang="en-GB" sz="2400">
                <a:latin typeface="Calibri"/>
                <a:ea typeface="Calibri"/>
                <a:cs typeface="Calibri"/>
              </a:rPr>
              <a:t>Has the project taken place before has </a:t>
            </a:r>
            <a:r>
              <a:rPr lang="en-GB" sz="2400" kern="1200">
                <a:latin typeface="Calibri"/>
                <a:ea typeface="Calibri"/>
                <a:cs typeface="Calibri"/>
              </a:rPr>
              <a:t>the </a:t>
            </a:r>
            <a:r>
              <a:rPr lang="en-GB" sz="2400">
                <a:latin typeface="Calibri"/>
                <a:ea typeface="Calibri"/>
                <a:cs typeface="Calibri"/>
              </a:rPr>
              <a:t>project been funded previously? If yes, have there been steps taken to develop a financially sustainable model for future iterations? </a:t>
            </a:r>
            <a:endParaRPr lang="en-US" sz="2400" kern="1200">
              <a:latin typeface="Calibri"/>
              <a:ea typeface="Calibri"/>
              <a:cs typeface="Calibri"/>
            </a:endParaRPr>
          </a:p>
          <a:p>
            <a:pPr defTabSz="515722">
              <a:lnSpc>
                <a:spcPct val="90000"/>
              </a:lnSpc>
              <a:spcBef>
                <a:spcPts val="1000"/>
              </a:spcBef>
            </a:pPr>
            <a:endParaRPr lang="en-GB" sz="2800" kern="1200">
              <a:latin typeface="Calibri"/>
              <a:ea typeface="Calibri"/>
              <a:cs typeface="Calibri"/>
            </a:endParaRPr>
          </a:p>
          <a:p>
            <a:pPr marL="285750" indent="-285750" defTabSz="515722">
              <a:lnSpc>
                <a:spcPct val="90000"/>
              </a:lnSpc>
              <a:spcBef>
                <a:spcPts val="1000"/>
              </a:spcBef>
              <a:buFont typeface="Arial"/>
              <a:buChar char="•"/>
            </a:pPr>
            <a:endParaRPr lang="en-GB" sz="2800" kern="1200">
              <a:latin typeface="Calibri"/>
              <a:ea typeface="Calibri"/>
              <a:cs typeface="Calibri"/>
            </a:endParaRPr>
          </a:p>
          <a:p>
            <a:pPr defTabSz="515722">
              <a:spcAft>
                <a:spcPts val="564"/>
              </a:spcAft>
            </a:pPr>
            <a:endParaRPr lang="en-GB" sz="1600" b="1">
              <a:latin typeface="Calibri"/>
              <a:ea typeface="Microsoft Sans Serif"/>
              <a:cs typeface="Arial"/>
            </a:endParaRPr>
          </a:p>
        </p:txBody>
      </p:sp>
    </p:spTree>
    <p:extLst>
      <p:ext uri="{BB962C8B-B14F-4D97-AF65-F5344CB8AC3E}">
        <p14:creationId xmlns:p14="http://schemas.microsoft.com/office/powerpoint/2010/main" val="1388851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9C8E83-6F8B-8EAE-B040-7F990D7DC217}"/>
              </a:ext>
            </a:extLst>
          </p:cNvPr>
          <p:cNvSpPr txBox="1"/>
          <p:nvPr/>
        </p:nvSpPr>
        <p:spPr>
          <a:xfrm>
            <a:off x="4919663" y="4577715"/>
            <a:ext cx="6519938" cy="1839019"/>
          </a:xfrm>
          <a:prstGeom prst="rect">
            <a:avLst/>
          </a:prstGeom>
          <a:noFill/>
        </p:spPr>
        <p:txBody>
          <a:bodyPr wrap="square" lIns="91440" tIns="45720" rIns="91440" bIns="45720" anchor="t">
            <a:normAutofit/>
          </a:bodyPr>
          <a:lstStyle/>
          <a:p>
            <a:pPr>
              <a:spcAft>
                <a:spcPts val="600"/>
              </a:spcAft>
            </a:pPr>
            <a:r>
              <a:rPr lang="en-US" sz="1550" b="1">
                <a:latin typeface="Microsoft Sans Serif"/>
                <a:ea typeface="Microsoft Sans Serif"/>
                <a:cs typeface="Microsoft Sans Serif"/>
              </a:rPr>
              <a:t>Step 3:</a:t>
            </a:r>
            <a:r>
              <a:rPr lang="en-US" sz="1550">
                <a:latin typeface="Microsoft Sans Serif"/>
                <a:ea typeface="Microsoft Sans Serif"/>
                <a:cs typeface="Microsoft Sans Serif"/>
              </a:rPr>
              <a:t> </a:t>
            </a:r>
            <a:r>
              <a:rPr lang="en-GB" sz="1550">
                <a:latin typeface="Microsoft Sans Serif"/>
                <a:ea typeface="Microsoft Sans Serif"/>
                <a:cs typeface="Microsoft Sans Serif"/>
              </a:rPr>
              <a:t>We will inform you of your outcome with any conditions recommended by the panel. This may include confirmation of any relevant permissions required; budget clarifications; and/or references. </a:t>
            </a:r>
          </a:p>
          <a:p>
            <a:pPr>
              <a:spcAft>
                <a:spcPts val="600"/>
              </a:spcAft>
            </a:pPr>
            <a:r>
              <a:rPr lang="en-GB" sz="1550">
                <a:latin typeface="Microsoft Sans Serif"/>
                <a:ea typeface="Microsoft Sans Serif"/>
                <a:cs typeface="Microsoft Sans Serif"/>
              </a:rPr>
              <a:t>We aim to offer individual feedback for all applications however where this is not possible, we will follow up all unsuccessful applications with an overview of the panel's thoughts across all applications.</a:t>
            </a:r>
          </a:p>
        </p:txBody>
      </p:sp>
      <p:sp>
        <p:nvSpPr>
          <p:cNvPr id="3" name="TextBox 2">
            <a:extLst>
              <a:ext uri="{FF2B5EF4-FFF2-40B4-BE49-F238E27FC236}">
                <a16:creationId xmlns:a16="http://schemas.microsoft.com/office/drawing/2014/main" id="{C1541233-F565-D482-9B0C-541FE237D9C9}"/>
              </a:ext>
            </a:extLst>
          </p:cNvPr>
          <p:cNvSpPr txBox="1"/>
          <p:nvPr/>
        </p:nvSpPr>
        <p:spPr>
          <a:xfrm>
            <a:off x="4919663" y="641288"/>
            <a:ext cx="6685280" cy="8079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550" b="1">
                <a:latin typeface="Microsoft Sans Serif"/>
              </a:rPr>
              <a:t>Step 1: </a:t>
            </a:r>
            <a:r>
              <a:rPr lang="en-GB" sz="1550">
                <a:latin typeface="Microsoft Sans Serif"/>
              </a:rPr>
              <a:t>Representatives from Together Gloucester’s Citizen panel and Strategic partners will individually score your idea against the assessment criteria.</a:t>
            </a:r>
            <a:endParaRPr lang="en-GB" sz="1550">
              <a:latin typeface="Microsoft Sans Serif"/>
              <a:ea typeface="Calibri"/>
              <a:cs typeface="Calibri"/>
            </a:endParaRPr>
          </a:p>
        </p:txBody>
      </p:sp>
      <p:sp>
        <p:nvSpPr>
          <p:cNvPr id="6" name="Rectangle 5">
            <a:extLst>
              <a:ext uri="{FF2B5EF4-FFF2-40B4-BE49-F238E27FC236}">
                <a16:creationId xmlns:a16="http://schemas.microsoft.com/office/drawing/2014/main" id="{31DCD850-3BA1-E1EF-93CE-DE0B4542FD03}"/>
              </a:ext>
            </a:extLst>
          </p:cNvPr>
          <p:cNvSpPr/>
          <p:nvPr/>
        </p:nvSpPr>
        <p:spPr>
          <a:xfrm>
            <a:off x="2801" y="-6804"/>
            <a:ext cx="4570465"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C678D72F-4825-2E1D-D325-AD5F5FB68C46}"/>
              </a:ext>
            </a:extLst>
          </p:cNvPr>
          <p:cNvSpPr>
            <a:spLocks noGrp="1"/>
          </p:cNvSpPr>
          <p:nvPr>
            <p:ph type="title"/>
          </p:nvPr>
        </p:nvSpPr>
        <p:spPr>
          <a:xfrm>
            <a:off x="333248" y="3019552"/>
            <a:ext cx="4237736" cy="1004824"/>
          </a:xfrm>
        </p:spPr>
        <p:txBody>
          <a:bodyPr anchor="b">
            <a:normAutofit fontScale="90000"/>
          </a:bodyPr>
          <a:lstStyle/>
          <a:p>
            <a:r>
              <a:rPr lang="en-US" sz="4000" b="1">
                <a:solidFill>
                  <a:srgbClr val="FFFFFF"/>
                </a:solidFill>
                <a:latin typeface="Microsoft Sans Serif"/>
                <a:ea typeface="Microsoft Sans Serif"/>
                <a:cs typeface="Arial"/>
              </a:rPr>
              <a:t>What happens next?</a:t>
            </a:r>
          </a:p>
        </p:txBody>
      </p:sp>
      <p:sp>
        <p:nvSpPr>
          <p:cNvPr id="9" name="TextBox 8">
            <a:extLst>
              <a:ext uri="{FF2B5EF4-FFF2-40B4-BE49-F238E27FC236}">
                <a16:creationId xmlns:a16="http://schemas.microsoft.com/office/drawing/2014/main" id="{943919EB-B7D3-277C-0F1A-1C5EFA690E98}"/>
              </a:ext>
            </a:extLst>
          </p:cNvPr>
          <p:cNvSpPr txBox="1"/>
          <p:nvPr/>
        </p:nvSpPr>
        <p:spPr>
          <a:xfrm>
            <a:off x="4901431" y="2526568"/>
            <a:ext cx="6519938" cy="1290379"/>
          </a:xfrm>
          <a:prstGeom prst="rect">
            <a:avLst/>
          </a:prstGeom>
          <a:noFill/>
        </p:spPr>
        <p:txBody>
          <a:bodyPr wrap="square" lIns="91440" tIns="45720" rIns="91440" bIns="45720" anchor="t">
            <a:noAutofit/>
          </a:bodyPr>
          <a:lstStyle/>
          <a:p>
            <a:pPr>
              <a:lnSpc>
                <a:spcPct val="110000"/>
              </a:lnSpc>
              <a:spcAft>
                <a:spcPts val="600"/>
              </a:spcAft>
            </a:pPr>
            <a:r>
              <a:rPr lang="en-US" sz="1550" b="1">
                <a:latin typeface="Microsoft Sans Serif" panose="020B0604020202020204" pitchFamily="34" charset="0"/>
                <a:ea typeface="Microsoft Sans Serif" panose="020B0604020202020204" pitchFamily="34" charset="0"/>
                <a:cs typeface="Microsoft Sans Serif" panose="020B0604020202020204" pitchFamily="34" charset="0"/>
              </a:rPr>
              <a:t>Step 2:</a:t>
            </a:r>
            <a:r>
              <a:rPr lang="en-US" sz="155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1550">
                <a:latin typeface="Microsoft Sans Serif" panose="020B0604020202020204" pitchFamily="34" charset="0"/>
                <a:ea typeface="Microsoft Sans Serif" panose="020B0604020202020204" pitchFamily="34" charset="0"/>
                <a:cs typeface="Microsoft Sans Serif" panose="020B0604020202020204" pitchFamily="34" charset="0"/>
              </a:rPr>
              <a:t>Once scored, a meeting will take place between the citizen panel and members of the TG strategic partners. We want to make sure the overall group of funded projects are representative of Gloucester’s communities, stories, styles and art forms. They will make recommendations for funding.</a:t>
            </a:r>
            <a:endParaRPr lang="en-US" sz="155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Arrow: Down 1">
            <a:extLst>
              <a:ext uri="{FF2B5EF4-FFF2-40B4-BE49-F238E27FC236}">
                <a16:creationId xmlns:a16="http://schemas.microsoft.com/office/drawing/2014/main" id="{606B301F-41E4-945D-0E42-4F3E563BCE62}"/>
              </a:ext>
            </a:extLst>
          </p:cNvPr>
          <p:cNvSpPr/>
          <p:nvPr/>
        </p:nvSpPr>
        <p:spPr>
          <a:xfrm>
            <a:off x="7871298" y="1676309"/>
            <a:ext cx="340468" cy="692401"/>
          </a:xfrm>
          <a:prstGeom prst="downArrow">
            <a:avLst/>
          </a:prstGeom>
          <a:solidFill>
            <a:srgbClr val="30CAA7"/>
          </a:solidFill>
          <a:ln>
            <a:solidFill>
              <a:srgbClr val="30C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Down 4">
            <a:extLst>
              <a:ext uri="{FF2B5EF4-FFF2-40B4-BE49-F238E27FC236}">
                <a16:creationId xmlns:a16="http://schemas.microsoft.com/office/drawing/2014/main" id="{9EAE95C9-16A1-5056-A3D1-3EA0032BEA99}"/>
              </a:ext>
            </a:extLst>
          </p:cNvPr>
          <p:cNvSpPr/>
          <p:nvPr/>
        </p:nvSpPr>
        <p:spPr>
          <a:xfrm>
            <a:off x="7871298" y="3788058"/>
            <a:ext cx="340468" cy="692401"/>
          </a:xfrm>
          <a:prstGeom prst="downArrow">
            <a:avLst/>
          </a:prstGeom>
          <a:solidFill>
            <a:srgbClr val="30CAA7"/>
          </a:solidFill>
          <a:ln>
            <a:solidFill>
              <a:srgbClr val="30C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0504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1C9880-628A-6CD5-BD61-0F1DA8EE8F1A}"/>
              </a:ext>
            </a:extLst>
          </p:cNvPr>
          <p:cNvSpPr txBox="1"/>
          <p:nvPr/>
        </p:nvSpPr>
        <p:spPr>
          <a:xfrm>
            <a:off x="4968240" y="711200"/>
            <a:ext cx="6715760"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latin typeface="Microsoft Sans Serif"/>
              <a:ea typeface="Microsoft Sans Serif"/>
              <a:cs typeface="Arial"/>
            </a:endParaRPr>
          </a:p>
          <a:p>
            <a:r>
              <a:rPr lang="en-GB">
                <a:latin typeface="Microsoft Sans Serif"/>
                <a:cs typeface="Arial"/>
              </a:rPr>
              <a:t>As part of the condition of funding, successful applicants will sign a funding agreement which use the Together Gloucester logos and inform the Culture Team of all activities, including the final event, presentations, performances and any other opportunities, so we can see the work in action.</a:t>
            </a:r>
            <a:endParaRPr lang="en-GB">
              <a:latin typeface="Microsoft Sans Serif"/>
              <a:ea typeface="Microsoft Sans Serif"/>
              <a:cs typeface="Arial"/>
            </a:endParaRPr>
          </a:p>
          <a:p>
            <a:r>
              <a:rPr lang="en-GB">
                <a:latin typeface="Microsoft Sans Serif"/>
                <a:cs typeface="Arial"/>
              </a:rPr>
              <a:t>  ​</a:t>
            </a:r>
            <a:endParaRPr lang="en-GB">
              <a:latin typeface="Microsoft Sans Serif"/>
              <a:ea typeface="Microsoft Sans Serif"/>
              <a:cs typeface="Arial"/>
            </a:endParaRPr>
          </a:p>
          <a:p>
            <a:r>
              <a:rPr lang="en-GB">
                <a:latin typeface="Microsoft Sans Serif"/>
                <a:cs typeface="Arial"/>
              </a:rPr>
              <a:t>Whilst applicants are expected to carry out their own marketing; Gloucester City Council and Gloucester Culture Trust can assist with advice, contacts and support with marketing through their existing websites and social media channels. ​</a:t>
            </a:r>
            <a:endParaRPr lang="en-GB">
              <a:latin typeface="Microsoft Sans Serif"/>
              <a:ea typeface="Microsoft Sans Serif"/>
              <a:cs typeface="Arial"/>
            </a:endParaRPr>
          </a:p>
          <a:p>
            <a:endParaRPr lang="en-GB">
              <a:latin typeface="Microsoft Sans Serif"/>
              <a:cs typeface="Arial"/>
            </a:endParaRPr>
          </a:p>
          <a:p>
            <a:r>
              <a:rPr lang="en-GB">
                <a:latin typeface="Microsoft Sans Serif"/>
                <a:cs typeface="Arial"/>
              </a:rPr>
              <a:t>You will receive an evaluation form to be completed within 6 weeks of your project finishing. This evaluation will be required for release of the final payment 20% of funding and must include the following:​</a:t>
            </a:r>
            <a:endParaRPr lang="en-GB">
              <a:latin typeface="Microsoft Sans Serif"/>
              <a:ea typeface="Microsoft Sans Serif"/>
              <a:cs typeface="Arial"/>
            </a:endParaRPr>
          </a:p>
          <a:p>
            <a:pPr marL="342900" indent="-342900">
              <a:buFont typeface="Symbol,Sans-Serif"/>
              <a:buChar char=""/>
            </a:pPr>
            <a:r>
              <a:rPr lang="en-GB">
                <a:latin typeface="Microsoft Sans Serif"/>
                <a:cs typeface="Arial"/>
              </a:rPr>
              <a:t>An audience and participation survey conducted online or in person (answers must be recorded). ​</a:t>
            </a:r>
            <a:endParaRPr lang="en-GB">
              <a:latin typeface="Microsoft Sans Serif"/>
              <a:ea typeface="Microsoft Sans Serif"/>
              <a:cs typeface="Arial"/>
            </a:endParaRPr>
          </a:p>
          <a:p>
            <a:pPr marL="342900" indent="-342900">
              <a:buFont typeface="Symbol,Sans-Serif"/>
              <a:buChar char=""/>
            </a:pPr>
            <a:r>
              <a:rPr lang="en-GB">
                <a:latin typeface="Microsoft Sans Serif"/>
                <a:cs typeface="Arial"/>
              </a:rPr>
              <a:t>Detailed final budget of the project.​</a:t>
            </a:r>
            <a:endParaRPr lang="en-GB">
              <a:latin typeface="Microsoft Sans Serif"/>
              <a:ea typeface="Microsoft Sans Serif"/>
              <a:cs typeface="Arial"/>
            </a:endParaRPr>
          </a:p>
        </p:txBody>
      </p:sp>
      <p:sp>
        <p:nvSpPr>
          <p:cNvPr id="8" name="Rectangle 7">
            <a:extLst>
              <a:ext uri="{FF2B5EF4-FFF2-40B4-BE49-F238E27FC236}">
                <a16:creationId xmlns:a16="http://schemas.microsoft.com/office/drawing/2014/main" id="{2FB7199D-CE64-FEFC-C52B-C52AFAB5AFD6}"/>
              </a:ext>
            </a:extLst>
          </p:cNvPr>
          <p:cNvSpPr/>
          <p:nvPr/>
        </p:nvSpPr>
        <p:spPr>
          <a:xfrm>
            <a:off x="2801" y="-6804"/>
            <a:ext cx="4570465"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D84BC8A9-B794-A9AA-4D98-361B07430772}"/>
              </a:ext>
            </a:extLst>
          </p:cNvPr>
          <p:cNvSpPr>
            <a:spLocks noGrp="1"/>
          </p:cNvSpPr>
          <p:nvPr>
            <p:ph type="title"/>
          </p:nvPr>
        </p:nvSpPr>
        <p:spPr>
          <a:xfrm>
            <a:off x="333248" y="3019552"/>
            <a:ext cx="4237736" cy="1004824"/>
          </a:xfrm>
        </p:spPr>
        <p:txBody>
          <a:bodyPr anchor="b">
            <a:noAutofit/>
          </a:bodyPr>
          <a:lstStyle/>
          <a:p>
            <a:r>
              <a:rPr lang="en-GB" sz="4000" b="1">
                <a:solidFill>
                  <a:srgbClr val="FFFFFF"/>
                </a:solidFill>
                <a:latin typeface="Microsoft Sans Serif"/>
                <a:ea typeface="Microsoft Sans Serif"/>
                <a:cs typeface="Arial"/>
              </a:rPr>
              <a:t>Successful Applicants</a:t>
            </a:r>
          </a:p>
        </p:txBody>
      </p:sp>
    </p:spTree>
    <p:extLst>
      <p:ext uri="{BB962C8B-B14F-4D97-AF65-F5344CB8AC3E}">
        <p14:creationId xmlns:p14="http://schemas.microsoft.com/office/powerpoint/2010/main" val="2409172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88698-9B2A-A4F5-DAEB-3EAD71E4D737}"/>
              </a:ext>
            </a:extLst>
          </p:cNvPr>
          <p:cNvSpPr>
            <a:spLocks noGrp="1"/>
          </p:cNvSpPr>
          <p:nvPr>
            <p:ph type="title"/>
          </p:nvPr>
        </p:nvSpPr>
        <p:spPr>
          <a:xfrm>
            <a:off x="12247" y="15938"/>
            <a:ext cx="12158621" cy="1404381"/>
          </a:xfrm>
          <a:solidFill>
            <a:srgbClr val="30CAA7"/>
          </a:solidFill>
        </p:spPr>
        <p:txBody>
          <a:bodyPr vert="horz" lIns="91440" tIns="45720" rIns="91440" bIns="45720" rtlCol="0" anchor="ctr">
            <a:normAutofit/>
          </a:bodyPr>
          <a:lstStyle/>
          <a:p>
            <a:pPr algn="ctr"/>
            <a:r>
              <a:rPr lang="en-US" sz="3200" b="1">
                <a:solidFill>
                  <a:schemeClr val="bg1"/>
                </a:solidFill>
                <a:latin typeface="Microsoft Sans Serif"/>
                <a:ea typeface="Microsoft Sans Serif"/>
                <a:cs typeface="Arial"/>
              </a:rPr>
              <a:t>Budget Tips</a:t>
            </a:r>
            <a:endParaRPr lang="en-US" sz="3200" b="1" kern="1200">
              <a:solidFill>
                <a:schemeClr val="bg1"/>
              </a:solidFill>
              <a:latin typeface="Microsoft Sans Serif"/>
              <a:ea typeface="Microsoft Sans Serif"/>
              <a:cs typeface="Arial"/>
            </a:endParaRPr>
          </a:p>
        </p:txBody>
      </p:sp>
      <p:sp>
        <p:nvSpPr>
          <p:cNvPr id="3" name="TextBox 2">
            <a:extLst>
              <a:ext uri="{FF2B5EF4-FFF2-40B4-BE49-F238E27FC236}">
                <a16:creationId xmlns:a16="http://schemas.microsoft.com/office/drawing/2014/main" id="{49C88B84-3F63-3BFD-85A8-7BD96B67CC5B}"/>
              </a:ext>
            </a:extLst>
          </p:cNvPr>
          <p:cNvSpPr txBox="1"/>
          <p:nvPr/>
        </p:nvSpPr>
        <p:spPr>
          <a:xfrm>
            <a:off x="5929514" y="1640861"/>
            <a:ext cx="6249680" cy="53126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07000"/>
              </a:lnSpc>
              <a:buFont typeface="Arial,Sans-Serif"/>
              <a:buChar char="•"/>
            </a:pPr>
            <a:r>
              <a:rPr lang="en-GB" sz="1400">
                <a:latin typeface="Microsoft Sans Serif"/>
                <a:ea typeface="Microsoft Sans Serif"/>
                <a:cs typeface="Microsoft Sans Serif"/>
              </a:rPr>
              <a:t>If your plans mean that you do need additional funding, make sure you tell us how you plan to get it, and what you will do if you don’t get it. </a:t>
            </a:r>
            <a:endParaRPr lang="en-GB" sz="1400" b="1">
              <a:solidFill>
                <a:srgbClr val="FFFFFF"/>
              </a:solidFill>
              <a:latin typeface="Microsoft Sans Serif"/>
              <a:ea typeface="Microsoft Sans Serif"/>
              <a:cs typeface="Microsoft Sans Serif"/>
            </a:endParaRPr>
          </a:p>
          <a:p>
            <a:pPr marL="285750" indent="-285750">
              <a:lnSpc>
                <a:spcPct val="107000"/>
              </a:lnSpc>
              <a:buFont typeface="Arial,Sans-Serif"/>
              <a:buChar char="•"/>
            </a:pPr>
            <a:endParaRPr lang="en-GB" sz="1400" b="1">
              <a:solidFill>
                <a:srgbClr val="FFFFFF"/>
              </a:solidFill>
              <a:latin typeface="Microsoft Sans Serif"/>
              <a:ea typeface="Microsoft Sans Serif"/>
              <a:cs typeface="Microsoft Sans Serif"/>
            </a:endParaRPr>
          </a:p>
          <a:p>
            <a:pPr marL="285750" indent="-285750">
              <a:lnSpc>
                <a:spcPct val="107000"/>
              </a:lnSpc>
              <a:buFont typeface="Arial,Sans-Serif"/>
              <a:buChar char="•"/>
            </a:pPr>
            <a:r>
              <a:rPr lang="en-GB" sz="1400">
                <a:latin typeface="Microsoft Sans Serif"/>
                <a:ea typeface="Microsoft Sans Serif"/>
                <a:cs typeface="Microsoft Sans Serif"/>
              </a:rPr>
              <a:t>You must include ‘fair pay’ for everyone involved. You can get guidance on fair rates of pay from organisations like </a:t>
            </a:r>
            <a:r>
              <a:rPr lang="en-GB" sz="1400">
                <a:latin typeface="Microsoft Sans Serif"/>
                <a:ea typeface="Microsoft Sans Serif"/>
                <a:cs typeface="Microsoft Sans Serif"/>
                <a:hlinkClick r:id="rId2">
                  <a:extLst>
                    <a:ext uri="{A12FA001-AC4F-418D-AE19-62706E023703}">
                      <ahyp:hlinkClr xmlns:ahyp="http://schemas.microsoft.com/office/drawing/2018/hyperlinkcolor" val="tx"/>
                    </a:ext>
                  </a:extLst>
                </a:hlinkClick>
              </a:rPr>
              <a:t>Equity</a:t>
            </a:r>
            <a:r>
              <a:rPr lang="en-GB" sz="1400">
                <a:latin typeface="Microsoft Sans Serif"/>
                <a:ea typeface="Microsoft Sans Serif"/>
                <a:cs typeface="Microsoft Sans Serif"/>
              </a:rPr>
              <a:t>, </a:t>
            </a:r>
            <a:r>
              <a:rPr lang="en-GB" sz="1400">
                <a:latin typeface="Microsoft Sans Serif"/>
                <a:ea typeface="Microsoft Sans Serif"/>
                <a:cs typeface="Microsoft Sans Serif"/>
                <a:hlinkClick r:id="rId3">
                  <a:extLst>
                    <a:ext uri="{A12FA001-AC4F-418D-AE19-62706E023703}">
                      <ahyp:hlinkClr xmlns:ahyp="http://schemas.microsoft.com/office/drawing/2018/hyperlinkcolor" val="tx"/>
                    </a:ext>
                  </a:extLst>
                </a:hlinkClick>
              </a:rPr>
              <a:t>ITC</a:t>
            </a:r>
            <a:r>
              <a:rPr lang="en-GB" sz="1400">
                <a:latin typeface="Microsoft Sans Serif"/>
                <a:ea typeface="Microsoft Sans Serif"/>
                <a:cs typeface="Microsoft Sans Serif"/>
              </a:rPr>
              <a:t> or </a:t>
            </a:r>
            <a:r>
              <a:rPr lang="en-GB" sz="1400">
                <a:latin typeface="Microsoft Sans Serif"/>
                <a:ea typeface="Microsoft Sans Serif"/>
                <a:cs typeface="Microsoft Sans Serif"/>
                <a:hlinkClick r:id="rId4">
                  <a:extLst>
                    <a:ext uri="{A12FA001-AC4F-418D-AE19-62706E023703}">
                      <ahyp:hlinkClr xmlns:ahyp="http://schemas.microsoft.com/office/drawing/2018/hyperlinkcolor" val="tx"/>
                    </a:ext>
                  </a:extLst>
                </a:hlinkClick>
              </a:rPr>
              <a:t>Artists’ Union England</a:t>
            </a:r>
            <a:r>
              <a:rPr lang="en-GB" sz="1400">
                <a:latin typeface="Microsoft Sans Serif"/>
                <a:ea typeface="Microsoft Sans Serif"/>
                <a:cs typeface="Microsoft Sans Serif"/>
              </a:rPr>
              <a:t> – or drop us an email if you need advice.</a:t>
            </a:r>
            <a:endParaRPr lang="en-US" sz="1400" b="1">
              <a:solidFill>
                <a:srgbClr val="FFFFFF"/>
              </a:solidFill>
              <a:latin typeface="Microsoft Sans Serif"/>
              <a:ea typeface="Microsoft Sans Serif"/>
              <a:cs typeface="Microsoft Sans Serif"/>
            </a:endParaRPr>
          </a:p>
          <a:p>
            <a:pPr marL="285750" indent="-285750">
              <a:lnSpc>
                <a:spcPct val="107000"/>
              </a:lnSpc>
              <a:buFont typeface="Arial,Sans-Serif"/>
              <a:buChar char="•"/>
            </a:pPr>
            <a:endParaRPr lang="en-GB" sz="1400" b="1">
              <a:solidFill>
                <a:srgbClr val="FFFFFF"/>
              </a:solidFill>
              <a:latin typeface="Microsoft Sans Serif"/>
              <a:ea typeface="Microsoft Sans Serif"/>
              <a:cs typeface="Microsoft Sans Serif"/>
            </a:endParaRPr>
          </a:p>
          <a:p>
            <a:pPr marL="285750" indent="-285750">
              <a:lnSpc>
                <a:spcPct val="107000"/>
              </a:lnSpc>
              <a:buFont typeface="Arial,Sans-Serif"/>
              <a:buChar char="•"/>
            </a:pPr>
            <a:r>
              <a:rPr lang="en-GB" sz="1400">
                <a:latin typeface="Microsoft Sans Serif"/>
                <a:ea typeface="Microsoft Sans Serif"/>
                <a:cs typeface="Microsoft Sans Serif"/>
              </a:rPr>
              <a:t>Don’t forget accessibility – what do you need to put in place to ensure your project is a great experience for everyone – creatives, employees, participants, and audiences?</a:t>
            </a:r>
            <a:endParaRPr lang="en-US" sz="1400" b="1">
              <a:solidFill>
                <a:srgbClr val="FFFFFF"/>
              </a:solidFill>
              <a:latin typeface="Microsoft Sans Serif"/>
              <a:ea typeface="Microsoft Sans Serif"/>
              <a:cs typeface="Microsoft Sans Serif"/>
            </a:endParaRPr>
          </a:p>
          <a:p>
            <a:pPr marL="285750" indent="-285750">
              <a:lnSpc>
                <a:spcPct val="107000"/>
              </a:lnSpc>
              <a:buFont typeface="Arial,Sans-Serif"/>
              <a:buChar char="•"/>
            </a:pPr>
            <a:endParaRPr lang="en-GB" sz="1400" b="1">
              <a:solidFill>
                <a:srgbClr val="FFFFFF"/>
              </a:solidFill>
              <a:latin typeface="Microsoft Sans Serif"/>
              <a:ea typeface="Microsoft Sans Serif"/>
              <a:cs typeface="Microsoft Sans Serif"/>
            </a:endParaRPr>
          </a:p>
          <a:p>
            <a:pPr marL="285750" indent="-285750">
              <a:lnSpc>
                <a:spcPct val="107000"/>
              </a:lnSpc>
              <a:buFont typeface="Arial,Sans-Serif"/>
              <a:buChar char="•"/>
            </a:pPr>
            <a:r>
              <a:rPr lang="en-GB" sz="1400">
                <a:latin typeface="Microsoft Sans Serif"/>
                <a:ea typeface="Microsoft Sans Serif"/>
                <a:cs typeface="Microsoft Sans Serif"/>
              </a:rPr>
              <a:t>You do not need to be a registered company or charity, but if you are a freelancer, you will need to be registered as self-employed and pay your own tax and national insurance. You can arrange for your budget to be held and managed by a trusted partner or producer if you would prefer this for access or other support reasons.</a:t>
            </a:r>
            <a:endParaRPr lang="en-US" sz="1400" b="1">
              <a:solidFill>
                <a:srgbClr val="FFFFFF"/>
              </a:solidFill>
              <a:latin typeface="Microsoft Sans Serif"/>
              <a:ea typeface="Microsoft Sans Serif"/>
              <a:cs typeface="Microsoft Sans Serif"/>
            </a:endParaRPr>
          </a:p>
          <a:p>
            <a:pPr marL="285750" indent="-285750">
              <a:lnSpc>
                <a:spcPct val="107000"/>
              </a:lnSpc>
              <a:buFont typeface="Arial,Sans-Serif"/>
              <a:buChar char="•"/>
            </a:pPr>
            <a:endParaRPr lang="en-GB" sz="1400" b="1">
              <a:solidFill>
                <a:srgbClr val="FFFFFF"/>
              </a:solidFill>
              <a:latin typeface="Microsoft Sans Serif"/>
              <a:ea typeface="Microsoft Sans Serif"/>
              <a:cs typeface="Microsoft Sans Serif"/>
            </a:endParaRPr>
          </a:p>
          <a:p>
            <a:pPr marL="285750" indent="-285750">
              <a:lnSpc>
                <a:spcPct val="107000"/>
              </a:lnSpc>
              <a:spcAft>
                <a:spcPts val="800"/>
              </a:spcAft>
              <a:buFont typeface="Arial,Sans-Serif"/>
              <a:buChar char="•"/>
            </a:pPr>
            <a:r>
              <a:rPr lang="en-GB" sz="1400">
                <a:latin typeface="Microsoft Sans Serif"/>
                <a:ea typeface="Microsoft Sans Serif"/>
                <a:cs typeface="Microsoft Sans Serif"/>
              </a:rPr>
              <a:t>It’s OK if once your project starts, your plan or the way you use the funding, changes, as long as you’re still working on the same idea.  Just make sure you keep in touch and let us know what's happening.</a:t>
            </a:r>
            <a:endParaRPr lang="en-GB" sz="1400" b="1">
              <a:solidFill>
                <a:srgbClr val="FFFFFF"/>
              </a:solidFill>
              <a:latin typeface="Microsoft Sans Serif"/>
              <a:ea typeface="Microsoft Sans Serif"/>
              <a:cs typeface="Microsoft Sans Serif"/>
            </a:endParaRPr>
          </a:p>
          <a:p>
            <a:pPr algn="l"/>
            <a:endParaRPr lang="en-GB">
              <a:ea typeface="Calibri"/>
              <a:cs typeface="Calibri"/>
            </a:endParaRPr>
          </a:p>
        </p:txBody>
      </p:sp>
      <p:sp>
        <p:nvSpPr>
          <p:cNvPr id="5" name="TextBox 4">
            <a:extLst>
              <a:ext uri="{FF2B5EF4-FFF2-40B4-BE49-F238E27FC236}">
                <a16:creationId xmlns:a16="http://schemas.microsoft.com/office/drawing/2014/main" id="{C5F45DC0-60CC-EFFA-91A0-8B1905CC0A27}"/>
              </a:ext>
            </a:extLst>
          </p:cNvPr>
          <p:cNvSpPr txBox="1"/>
          <p:nvPr/>
        </p:nvSpPr>
        <p:spPr>
          <a:xfrm>
            <a:off x="160083" y="1640861"/>
            <a:ext cx="5929512" cy="49212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07000"/>
              </a:lnSpc>
              <a:buFont typeface="Arial,Sans-Serif"/>
              <a:buChar char="•"/>
            </a:pPr>
            <a:r>
              <a:rPr lang="en-GB" sz="1400">
                <a:latin typeface="Microsoft Sans Serif"/>
                <a:ea typeface="Microsoft Sans Serif"/>
                <a:cs typeface="Microsoft Sans Serif"/>
              </a:rPr>
              <a:t>We want to be able to assess whether your project is fully thought through and deliverable. We have provided an example budget template for you to use as part of your application. You don’t need to use this if you prefer to present your budget in your own way. </a:t>
            </a:r>
            <a:endParaRPr lang="en-GB" sz="1400" b="1">
              <a:solidFill>
                <a:srgbClr val="FFFFFF"/>
              </a:solidFill>
              <a:latin typeface="Microsoft Sans Serif"/>
              <a:ea typeface="Microsoft Sans Serif"/>
              <a:cs typeface="Microsoft Sans Serif"/>
            </a:endParaRPr>
          </a:p>
          <a:p>
            <a:pPr marL="342900" indent="-342900">
              <a:lnSpc>
                <a:spcPct val="107000"/>
              </a:lnSpc>
              <a:buFont typeface="Arial,Sans-Serif"/>
              <a:buChar char="•"/>
            </a:pPr>
            <a:endParaRPr lang="en-GB" sz="1400" b="1">
              <a:solidFill>
                <a:srgbClr val="FFFFFF"/>
              </a:solidFill>
              <a:latin typeface="Microsoft Sans Serif"/>
              <a:ea typeface="Microsoft Sans Serif"/>
              <a:cs typeface="Microsoft Sans Serif"/>
            </a:endParaRPr>
          </a:p>
          <a:p>
            <a:pPr marL="342900" indent="-342900">
              <a:lnSpc>
                <a:spcPct val="107000"/>
              </a:lnSpc>
              <a:buFont typeface="Arial,Sans-Serif"/>
              <a:buChar char="•"/>
            </a:pPr>
            <a:r>
              <a:rPr lang="en-GB" sz="1400">
                <a:latin typeface="Microsoft Sans Serif"/>
                <a:ea typeface="Microsoft Sans Serif"/>
                <a:cs typeface="Microsoft Sans Serif"/>
              </a:rPr>
              <a:t>We look for budgets that are fair, make sense, and will deliver what you need to do.</a:t>
            </a:r>
            <a:endParaRPr lang="en-US" sz="1400" b="1">
              <a:solidFill>
                <a:srgbClr val="FFFFFF"/>
              </a:solidFill>
              <a:latin typeface="Microsoft Sans Serif"/>
              <a:ea typeface="Microsoft Sans Serif"/>
              <a:cs typeface="Microsoft Sans Serif"/>
            </a:endParaRPr>
          </a:p>
          <a:p>
            <a:pPr marL="342900" indent="-342900">
              <a:lnSpc>
                <a:spcPct val="107000"/>
              </a:lnSpc>
              <a:buFont typeface="Arial,Sans-Serif"/>
              <a:buChar char="•"/>
            </a:pPr>
            <a:endParaRPr lang="en-GB" sz="1400" b="1">
              <a:solidFill>
                <a:srgbClr val="FFFFFF"/>
              </a:solidFill>
              <a:latin typeface="Microsoft Sans Serif"/>
              <a:ea typeface="Microsoft Sans Serif"/>
              <a:cs typeface="Microsoft Sans Serif"/>
            </a:endParaRPr>
          </a:p>
          <a:p>
            <a:pPr marL="342900" indent="-342900">
              <a:lnSpc>
                <a:spcPct val="107000"/>
              </a:lnSpc>
              <a:buFont typeface="Arial,Sans-Serif"/>
              <a:buChar char="•"/>
            </a:pPr>
            <a:r>
              <a:rPr lang="en-GB" sz="1400">
                <a:latin typeface="Microsoft Sans Serif"/>
                <a:ea typeface="Microsoft Sans Serif"/>
                <a:cs typeface="Microsoft Sans Serif"/>
              </a:rPr>
              <a:t>Remember that your budget also tells your story – if something is important in your project, make sure it’s also clear in the budget.</a:t>
            </a:r>
            <a:endParaRPr lang="en-US" sz="1400" b="1">
              <a:solidFill>
                <a:srgbClr val="FFFFFF"/>
              </a:solidFill>
              <a:latin typeface="Microsoft Sans Serif"/>
              <a:ea typeface="Microsoft Sans Serif"/>
              <a:cs typeface="Microsoft Sans Serif"/>
            </a:endParaRPr>
          </a:p>
          <a:p>
            <a:pPr marL="342900" indent="-342900">
              <a:lnSpc>
                <a:spcPct val="107000"/>
              </a:lnSpc>
              <a:buFont typeface="Arial,Sans-Serif"/>
              <a:buChar char="•"/>
            </a:pPr>
            <a:endParaRPr lang="en-GB" sz="1400" b="1">
              <a:solidFill>
                <a:srgbClr val="FFFFFF"/>
              </a:solidFill>
              <a:latin typeface="Microsoft Sans Serif"/>
              <a:ea typeface="Microsoft Sans Serif"/>
              <a:cs typeface="Microsoft Sans Serif"/>
            </a:endParaRPr>
          </a:p>
          <a:p>
            <a:pPr marL="342900" indent="-342900">
              <a:lnSpc>
                <a:spcPct val="107000"/>
              </a:lnSpc>
              <a:buFont typeface="Arial,Sans-Serif"/>
              <a:buChar char="•"/>
            </a:pPr>
            <a:r>
              <a:rPr lang="en-GB" sz="1400">
                <a:latin typeface="Microsoft Sans Serif"/>
                <a:ea typeface="Microsoft Sans Serif"/>
                <a:cs typeface="Microsoft Sans Serif"/>
              </a:rPr>
              <a:t>Make sure your budget is based on reality – get some quotes and check how much things cost as you’re pulling your plans together, this can also help you get agreements on things people will provide for free or ‘in kind’ (like rehearsal space, specialist advice etc.)</a:t>
            </a:r>
            <a:endParaRPr lang="en-GB" sz="1400" b="1">
              <a:solidFill>
                <a:srgbClr val="FFFFFF"/>
              </a:solidFill>
              <a:latin typeface="Microsoft Sans Serif"/>
              <a:ea typeface="Microsoft Sans Serif"/>
              <a:cs typeface="Microsoft Sans Serif"/>
            </a:endParaRPr>
          </a:p>
          <a:p>
            <a:pPr marL="342900" indent="-342900">
              <a:lnSpc>
                <a:spcPct val="107000"/>
              </a:lnSpc>
              <a:buFont typeface="Arial,Sans-Serif"/>
              <a:buChar char="•"/>
            </a:pPr>
            <a:r>
              <a:rPr lang="en-GB" sz="1400">
                <a:latin typeface="Microsoft Sans Serif"/>
                <a:ea typeface="Microsoft Sans Serif"/>
                <a:cs typeface="Microsoft Sans Serif"/>
              </a:rPr>
              <a:t>Include ‘in kind’ agreements in your budget in both the income and expenditure sections – this helps funders see the true value of your project and can help you reach any match funding you might need.</a:t>
            </a:r>
            <a:endParaRPr lang="en-US" sz="1400" b="1">
              <a:solidFill>
                <a:srgbClr val="FFFFFF"/>
              </a:solidFill>
              <a:latin typeface="Microsoft Sans Serif"/>
              <a:ea typeface="Microsoft Sans Serif"/>
              <a:cs typeface="Microsoft Sans Serif"/>
            </a:endParaRPr>
          </a:p>
          <a:p>
            <a:pPr marL="342900" indent="-342900">
              <a:lnSpc>
                <a:spcPct val="107000"/>
              </a:lnSpc>
              <a:buFont typeface="Arial,Sans-Serif"/>
              <a:buChar char="•"/>
            </a:pPr>
            <a:endParaRPr lang="en-GB" sz="1400" b="1">
              <a:solidFill>
                <a:srgbClr val="FFFFFF"/>
              </a:solidFill>
              <a:latin typeface="Microsoft Sans Serif"/>
              <a:ea typeface="Microsoft Sans Serif"/>
              <a:cs typeface="Microsoft Sans Serif"/>
            </a:endParaRPr>
          </a:p>
          <a:p>
            <a:pPr marL="342900" indent="-342900">
              <a:lnSpc>
                <a:spcPct val="107000"/>
              </a:lnSpc>
              <a:buFont typeface="Arial,Sans-Serif"/>
              <a:buChar char="•"/>
            </a:pPr>
            <a:r>
              <a:rPr lang="en-GB" sz="1400">
                <a:latin typeface="Microsoft Sans Serif"/>
                <a:ea typeface="Microsoft Sans Serif"/>
                <a:cs typeface="Microsoft Sans Serif"/>
              </a:rPr>
              <a:t>You don’t need to have match funding and you will not be more likely to succeed if you do have match funding in place. </a:t>
            </a:r>
            <a:endParaRPr lang="en-GB"/>
          </a:p>
        </p:txBody>
      </p:sp>
    </p:spTree>
    <p:extLst>
      <p:ext uri="{BB962C8B-B14F-4D97-AF65-F5344CB8AC3E}">
        <p14:creationId xmlns:p14="http://schemas.microsoft.com/office/powerpoint/2010/main" val="2767900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75D77-7EF1-C29C-C044-031F6C35D255}"/>
              </a:ext>
            </a:extLst>
          </p:cNvPr>
          <p:cNvSpPr>
            <a:spLocks noGrp="1"/>
          </p:cNvSpPr>
          <p:nvPr>
            <p:ph type="title"/>
          </p:nvPr>
        </p:nvSpPr>
        <p:spPr>
          <a:xfrm>
            <a:off x="1962812" y="597353"/>
            <a:ext cx="8266376" cy="1325563"/>
          </a:xfrm>
        </p:spPr>
        <p:txBody>
          <a:bodyPr>
            <a:normAutofit/>
          </a:bodyPr>
          <a:lstStyle/>
          <a:p>
            <a:r>
              <a:rPr lang="en-GB">
                <a:solidFill>
                  <a:srgbClr val="30CAA7"/>
                </a:solidFill>
                <a:latin typeface="Microsoft Sans Serif"/>
                <a:ea typeface="Microsoft Sans Serif"/>
                <a:cs typeface="Arial"/>
              </a:rPr>
              <a:t>Together Gloucester Partners</a:t>
            </a:r>
          </a:p>
        </p:txBody>
      </p:sp>
      <p:pic>
        <p:nvPicPr>
          <p:cNvPr id="5" name="Content Placeholder 4" descr="A group of logos with text&#10;&#10;Description automatically generated">
            <a:extLst>
              <a:ext uri="{FF2B5EF4-FFF2-40B4-BE49-F238E27FC236}">
                <a16:creationId xmlns:a16="http://schemas.microsoft.com/office/drawing/2014/main" id="{E9D744A2-2042-1C5F-E04B-59B20EA96FC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6075" y="1552440"/>
            <a:ext cx="9110890" cy="4555445"/>
          </a:xfrm>
        </p:spPr>
      </p:pic>
    </p:spTree>
    <p:extLst>
      <p:ext uri="{BB962C8B-B14F-4D97-AF65-F5344CB8AC3E}">
        <p14:creationId xmlns:p14="http://schemas.microsoft.com/office/powerpoint/2010/main" val="2516888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EBA9E2-F39B-8BE2-FA1F-DD84E33EB657}"/>
              </a:ext>
            </a:extLst>
          </p:cNvPr>
          <p:cNvSpPr>
            <a:spLocks noGrp="1"/>
          </p:cNvSpPr>
          <p:nvPr>
            <p:ph type="title"/>
          </p:nvPr>
        </p:nvSpPr>
        <p:spPr>
          <a:xfrm>
            <a:off x="583530" y="2233301"/>
            <a:ext cx="4461106" cy="2800037"/>
          </a:xfrm>
        </p:spPr>
        <p:txBody>
          <a:bodyPr>
            <a:normAutofit/>
          </a:bodyPr>
          <a:lstStyle/>
          <a:p>
            <a:r>
              <a:rPr lang="en-GB" sz="4800" b="1">
                <a:solidFill>
                  <a:schemeClr val="bg1"/>
                </a:solidFill>
                <a:latin typeface="Microsoft Sans Serif"/>
                <a:ea typeface="Microsoft Sans Serif"/>
                <a:cs typeface="Microsoft Sans Serif"/>
              </a:rPr>
              <a:t>About </a:t>
            </a:r>
            <a:br>
              <a:rPr lang="en-GB" sz="4800" b="1">
                <a:latin typeface="Microsoft Sans Serif"/>
                <a:ea typeface="Microsoft Sans Serif"/>
                <a:cs typeface="Microsoft Sans Serif"/>
              </a:rPr>
            </a:br>
            <a:r>
              <a:rPr lang="en-GB" sz="4800" b="1">
                <a:solidFill>
                  <a:schemeClr val="bg1"/>
                </a:solidFill>
                <a:latin typeface="Microsoft Sans Serif"/>
                <a:ea typeface="Microsoft Sans Serif"/>
                <a:cs typeface="Microsoft Sans Serif"/>
              </a:rPr>
              <a:t>Together </a:t>
            </a:r>
            <a:br>
              <a:rPr lang="en-GB" sz="4800" b="1">
                <a:latin typeface="Microsoft Sans Serif"/>
                <a:ea typeface="Microsoft Sans Serif"/>
                <a:cs typeface="Microsoft Sans Serif"/>
              </a:rPr>
            </a:br>
            <a:r>
              <a:rPr lang="en-GB" sz="4800" b="1">
                <a:solidFill>
                  <a:schemeClr val="bg1"/>
                </a:solidFill>
                <a:latin typeface="Microsoft Sans Serif"/>
                <a:ea typeface="Microsoft Sans Serif"/>
                <a:cs typeface="Microsoft Sans Serif"/>
              </a:rPr>
              <a:t>Gloucester</a:t>
            </a:r>
            <a:endParaRPr lang="en-US" sz="4800">
              <a:solidFill>
                <a:schemeClr val="bg1"/>
              </a:solidFill>
              <a:ea typeface="Calibri Light"/>
              <a:cs typeface="Calibri Light"/>
            </a:endParaRPr>
          </a:p>
        </p:txBody>
      </p:sp>
      <p:sp>
        <p:nvSpPr>
          <p:cNvPr id="14" name="Content Placeholder 2">
            <a:extLst>
              <a:ext uri="{FF2B5EF4-FFF2-40B4-BE49-F238E27FC236}">
                <a16:creationId xmlns:a16="http://schemas.microsoft.com/office/drawing/2014/main" id="{8684FDB8-C700-65CF-1DD4-2386DF1808D6}"/>
              </a:ext>
            </a:extLst>
          </p:cNvPr>
          <p:cNvSpPr>
            <a:spLocks noGrp="1"/>
          </p:cNvSpPr>
          <p:nvPr/>
        </p:nvSpPr>
        <p:spPr>
          <a:xfrm>
            <a:off x="4946736" y="592080"/>
            <a:ext cx="6672165" cy="4604077"/>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None/>
            </a:pPr>
            <a:r>
              <a:rPr lang="en-GB" sz="2000">
                <a:latin typeface="Microsoft Sans Serif"/>
                <a:ea typeface="Microsoft Sans Serif"/>
                <a:cs typeface="Calibri"/>
              </a:rPr>
              <a:t>Together Gloucester is a programme that started in March 2024. The programme has been created with input from local communities and organisations from Gloucester. We invite everyone—communities, students, families, residents and visitors—to get involved in being creative and active – whatever that means to you!</a:t>
            </a:r>
            <a:endParaRPr lang="en-US" sz="2000">
              <a:latin typeface="Microsoft Sans Serif"/>
              <a:ea typeface="Microsoft Sans Serif"/>
              <a:cs typeface="Calibri"/>
            </a:endParaRPr>
          </a:p>
          <a:p>
            <a:pPr marL="0" indent="-20320">
              <a:spcBef>
                <a:spcPts val="400"/>
              </a:spcBef>
              <a:buNone/>
            </a:pPr>
            <a:endParaRPr lang="en-GB" sz="2000">
              <a:latin typeface="Microsoft Sans Serif"/>
              <a:ea typeface="Microsoft Sans Serif"/>
              <a:cs typeface="Calibri"/>
            </a:endParaRPr>
          </a:p>
          <a:p>
            <a:pPr marL="0" indent="-20320">
              <a:spcBef>
                <a:spcPts val="400"/>
              </a:spcBef>
              <a:buNone/>
            </a:pPr>
            <a:r>
              <a:rPr lang="en-GB" sz="2000">
                <a:latin typeface="Microsoft Sans Serif"/>
                <a:ea typeface="Microsoft Sans Serif"/>
                <a:cs typeface="Calibri"/>
              </a:rPr>
              <a:t>Our goal is to celebrate what makes Gloucester special by supporting ideas and events that involve arts and creativity. To help make these ideas a reality, we’re offering funding to plan exciting events that matter to you.</a:t>
            </a:r>
            <a:endParaRPr lang="en-US" sz="2000">
              <a:latin typeface="Microsoft Sans Serif"/>
              <a:ea typeface="Microsoft Sans Serif"/>
              <a:cs typeface="Calibri"/>
            </a:endParaRPr>
          </a:p>
          <a:p>
            <a:pPr marL="0" indent="-20320">
              <a:spcBef>
                <a:spcPts val="400"/>
              </a:spcBef>
              <a:buNone/>
            </a:pPr>
            <a:endParaRPr lang="en-GB" sz="2000">
              <a:latin typeface="Microsoft Sans Serif"/>
              <a:ea typeface="Microsoft Sans Serif"/>
              <a:cs typeface="Calibri"/>
            </a:endParaRPr>
          </a:p>
          <a:p>
            <a:pPr marL="0" indent="-20320">
              <a:spcBef>
                <a:spcPts val="400"/>
              </a:spcBef>
              <a:buNone/>
            </a:pPr>
            <a:r>
              <a:rPr lang="en-GB" sz="2000">
                <a:latin typeface="Microsoft Sans Serif"/>
                <a:ea typeface="Microsoft Sans Serif"/>
                <a:cs typeface="Calibri"/>
              </a:rPr>
              <a:t>This funding is an opportunity if you have an idea or event to make it happen. </a:t>
            </a:r>
          </a:p>
          <a:p>
            <a:pPr marL="0" indent="-20320">
              <a:spcBef>
                <a:spcPts val="400"/>
              </a:spcBef>
              <a:buNone/>
            </a:pPr>
            <a:endParaRPr lang="en-GB" sz="2000">
              <a:latin typeface="Microsoft Sans Serif"/>
              <a:ea typeface="Microsoft Sans Serif"/>
              <a:cs typeface="Calibri"/>
            </a:endParaRPr>
          </a:p>
          <a:p>
            <a:pPr marL="0" indent="-20320">
              <a:spcBef>
                <a:spcPts val="400"/>
              </a:spcBef>
              <a:buNone/>
            </a:pPr>
            <a:r>
              <a:rPr lang="en-GB" sz="2000">
                <a:latin typeface="Microsoft Sans Serif"/>
                <a:ea typeface="Microsoft Sans Serif"/>
                <a:cs typeface="Calibri"/>
              </a:rPr>
              <a:t>For more information, please visit </a:t>
            </a:r>
            <a:r>
              <a:rPr lang="en-GB" sz="2000">
                <a:latin typeface="Microsoft Sans Serif"/>
                <a:ea typeface="Microsoft Sans Serif"/>
                <a:cs typeface="Calibri"/>
                <a:hlinkClick r:id="rId2"/>
              </a:rPr>
              <a:t>our website</a:t>
            </a:r>
            <a:r>
              <a:rPr lang="en-GB" sz="2000">
                <a:latin typeface="Microsoft Sans Serif"/>
                <a:ea typeface="Microsoft Sans Serif"/>
                <a:cs typeface="Calibri"/>
              </a:rPr>
              <a:t>. Let’s work together to make Gloucester an even better place to live, work and enjoy.</a:t>
            </a:r>
            <a:endParaRPr lang="en-GB">
              <a:latin typeface="Microsoft Sans Serif"/>
              <a:ea typeface="Microsoft Sans Serif"/>
              <a:cs typeface="Microsoft Sans Serif"/>
            </a:endParaRPr>
          </a:p>
          <a:p>
            <a:pPr marL="0" indent="0">
              <a:spcAft>
                <a:spcPts val="800"/>
              </a:spcAft>
              <a:buNone/>
            </a:pPr>
            <a:endParaRPr lang="en-GB" sz="2000">
              <a:latin typeface="Microsoft Sans Serif"/>
              <a:ea typeface="Microsoft Sans Serif"/>
              <a:cs typeface="Microsoft Sans Serif"/>
            </a:endParaRPr>
          </a:p>
          <a:p>
            <a:pPr marL="0" indent="0">
              <a:spcAft>
                <a:spcPts val="800"/>
              </a:spcAft>
              <a:buNone/>
            </a:pPr>
            <a:endParaRPr lang="en-GB" sz="2000">
              <a:latin typeface="Microsoft Sans Serif"/>
              <a:ea typeface="Microsoft Sans Serif"/>
              <a:cs typeface="Microsoft Sans Serif"/>
            </a:endParaRPr>
          </a:p>
        </p:txBody>
      </p:sp>
      <p:sp>
        <p:nvSpPr>
          <p:cNvPr id="4" name="Rectangle 3">
            <a:extLst>
              <a:ext uri="{FF2B5EF4-FFF2-40B4-BE49-F238E27FC236}">
                <a16:creationId xmlns:a16="http://schemas.microsoft.com/office/drawing/2014/main" id="{F1E1BFDF-E452-E29C-C6C5-719DCD508DA4}"/>
              </a:ext>
            </a:extLst>
          </p:cNvPr>
          <p:cNvSpPr/>
          <p:nvPr/>
        </p:nvSpPr>
        <p:spPr>
          <a:xfrm>
            <a:off x="2801" y="-6804"/>
            <a:ext cx="4539985"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4800" b="1">
                <a:solidFill>
                  <a:srgbClr val="FFFFFF"/>
                </a:solidFill>
                <a:latin typeface="Microsoft Sans Serif"/>
              </a:rPr>
              <a:t>What is</a:t>
            </a:r>
            <a:r>
              <a:rPr lang="en-GB" sz="4800" b="1">
                <a:solidFill>
                  <a:srgbClr val="FFFFFF"/>
                </a:solidFill>
                <a:latin typeface="Microsoft Sans Serif"/>
                <a:ea typeface="Microsoft Sans Serif"/>
                <a:cs typeface="Microsoft Sans Serif"/>
              </a:rPr>
              <a:t> Together</a:t>
            </a:r>
            <a:r>
              <a:rPr lang="en-GB" sz="4800" b="1">
                <a:latin typeface="Microsoft Sans Serif"/>
                <a:ea typeface="Microsoft Sans Serif"/>
                <a:cs typeface="Microsoft Sans Serif"/>
              </a:rPr>
              <a:t> Gloucester</a:t>
            </a:r>
            <a:r>
              <a:rPr lang="en-GB" sz="4800">
                <a:latin typeface="Arial"/>
                <a:ea typeface="Arial"/>
                <a:cs typeface="Arial"/>
              </a:rPr>
              <a:t>​</a:t>
            </a:r>
            <a:endParaRPr lang="en-GB"/>
          </a:p>
        </p:txBody>
      </p:sp>
    </p:spTree>
    <p:extLst>
      <p:ext uri="{BB962C8B-B14F-4D97-AF65-F5344CB8AC3E}">
        <p14:creationId xmlns:p14="http://schemas.microsoft.com/office/powerpoint/2010/main" val="121332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22D32E5-6945-B1F5-E4D0-519D49E87411}"/>
              </a:ext>
            </a:extLst>
          </p:cNvPr>
          <p:cNvSpPr/>
          <p:nvPr/>
        </p:nvSpPr>
        <p:spPr>
          <a:xfrm>
            <a:off x="2801" y="-6804"/>
            <a:ext cx="4539985"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5EBA9E2-F39B-8BE2-FA1F-DD84E33EB657}"/>
              </a:ext>
            </a:extLst>
          </p:cNvPr>
          <p:cNvSpPr>
            <a:spLocks noGrp="1"/>
          </p:cNvSpPr>
          <p:nvPr>
            <p:ph type="title"/>
          </p:nvPr>
        </p:nvSpPr>
        <p:spPr>
          <a:xfrm>
            <a:off x="356347" y="624424"/>
            <a:ext cx="4461106" cy="5612713"/>
          </a:xfrm>
        </p:spPr>
        <p:txBody>
          <a:bodyPr>
            <a:normAutofit/>
          </a:bodyPr>
          <a:lstStyle/>
          <a:p>
            <a:r>
              <a:rPr lang="en-GB" sz="4800" b="1">
                <a:solidFill>
                  <a:schemeClr val="bg1"/>
                </a:solidFill>
                <a:latin typeface="Microsoft Sans Serif"/>
                <a:ea typeface="Microsoft Sans Serif"/>
                <a:cs typeface="Arial"/>
              </a:rPr>
              <a:t>What we want to change?</a:t>
            </a:r>
            <a:r>
              <a:rPr lang="en-GB" sz="4800" b="1">
                <a:solidFill>
                  <a:schemeClr val="bg1"/>
                </a:solidFill>
                <a:latin typeface="Arial"/>
                <a:cs typeface="Arial"/>
              </a:rPr>
              <a:t> </a:t>
            </a:r>
            <a:endParaRPr lang="en-GB" sz="4800" b="1">
              <a:solidFill>
                <a:schemeClr val="bg1"/>
              </a:solidFill>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8684FDB8-C700-65CF-1DD4-2386DF1808D6}"/>
              </a:ext>
            </a:extLst>
          </p:cNvPr>
          <p:cNvSpPr>
            <a:spLocks noGrp="1"/>
          </p:cNvSpPr>
          <p:nvPr/>
        </p:nvSpPr>
        <p:spPr>
          <a:xfrm>
            <a:off x="4968564" y="497137"/>
            <a:ext cx="6375309" cy="5308542"/>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None/>
            </a:pPr>
            <a:r>
              <a:rPr lang="en-US" sz="2400" b="1">
                <a:latin typeface="Microsoft Sans Serif"/>
                <a:ea typeface="Microsoft Sans Serif"/>
                <a:cs typeface="Arial"/>
              </a:rPr>
              <a:t>Together Gloucester Step Changes</a:t>
            </a:r>
            <a:endParaRPr lang="en-US" sz="2400" b="1">
              <a:effectLst/>
              <a:latin typeface="Microsoft Sans Serif"/>
              <a:ea typeface="Microsoft Sans Serif"/>
              <a:cs typeface="Arial" panose="020B0604020202020204" pitchFamily="34" charset="0"/>
            </a:endParaRPr>
          </a:p>
          <a:p>
            <a:pPr marL="0" indent="0">
              <a:spcAft>
                <a:spcPts val="800"/>
              </a:spcAft>
              <a:buNone/>
            </a:pPr>
            <a:r>
              <a:rPr lang="en-US" sz="2400" b="1">
                <a:solidFill>
                  <a:srgbClr val="30CAA7"/>
                </a:solidFill>
                <a:effectLst/>
                <a:latin typeface="Microsoft Sans Serif"/>
                <a:ea typeface="Microsoft Sans Serif"/>
                <a:cs typeface="Arial"/>
              </a:rPr>
              <a:t>Over the next three years and beyond we </a:t>
            </a:r>
            <a:r>
              <a:rPr lang="en-US" sz="2400" b="1">
                <a:solidFill>
                  <a:srgbClr val="30CAA7"/>
                </a:solidFill>
                <a:latin typeface="Microsoft Sans Serif"/>
                <a:ea typeface="Microsoft Sans Serif"/>
                <a:cs typeface="Arial"/>
              </a:rPr>
              <a:t>want to fund projects that help:</a:t>
            </a:r>
            <a:endParaRPr lang="en-US" sz="2400" b="1">
              <a:solidFill>
                <a:srgbClr val="30CAA7"/>
              </a:solidFill>
              <a:effectLst/>
              <a:latin typeface="Microsoft Sans Serif"/>
              <a:ea typeface="Microsoft Sans Serif"/>
              <a:cs typeface="Arial"/>
            </a:endParaRPr>
          </a:p>
          <a:p>
            <a:pPr marL="342900"/>
            <a:r>
              <a:rPr lang="en-US" sz="2400">
                <a:effectLst/>
                <a:latin typeface="Microsoft Sans Serif"/>
                <a:ea typeface="Microsoft Sans Serif"/>
                <a:cs typeface="Arial"/>
              </a:rPr>
              <a:t>Make Gloucester a better place to live, work and visit </a:t>
            </a:r>
            <a:r>
              <a:rPr lang="en-US" sz="2400">
                <a:latin typeface="Microsoft Sans Serif"/>
                <a:ea typeface="Microsoft Sans Serif"/>
                <a:cs typeface="Arial"/>
              </a:rPr>
              <a:t>where everyone can enjoy fun, cultural</a:t>
            </a:r>
            <a:r>
              <a:rPr lang="en-US" sz="2400">
                <a:effectLst/>
                <a:latin typeface="Microsoft Sans Serif"/>
                <a:ea typeface="Microsoft Sans Serif"/>
                <a:cs typeface="Arial"/>
              </a:rPr>
              <a:t> </a:t>
            </a:r>
            <a:r>
              <a:rPr lang="en-US" sz="2400">
                <a:latin typeface="Microsoft Sans Serif"/>
                <a:ea typeface="Microsoft Sans Serif"/>
                <a:cs typeface="Arial"/>
              </a:rPr>
              <a:t>activities</a:t>
            </a:r>
            <a:endParaRPr lang="en-US" sz="2400">
              <a:effectLst/>
              <a:latin typeface="Microsoft Sans Serif"/>
              <a:ea typeface="Microsoft Sans Serif"/>
              <a:cs typeface="Arial"/>
            </a:endParaRPr>
          </a:p>
          <a:p>
            <a:pPr marL="342900"/>
            <a:r>
              <a:rPr lang="en-US" sz="2400">
                <a:latin typeface="Microsoft Sans Serif"/>
                <a:ea typeface="Microsoft Sans Serif"/>
                <a:cs typeface="Arial"/>
              </a:rPr>
              <a:t>Involve Gloucester's citizens in the city's cultural decisions</a:t>
            </a:r>
            <a:endParaRPr lang="en-US" sz="2400">
              <a:effectLst/>
              <a:latin typeface="Microsoft Sans Serif"/>
              <a:ea typeface="Microsoft Sans Serif"/>
              <a:cs typeface="Arial"/>
            </a:endParaRPr>
          </a:p>
          <a:p>
            <a:pPr marL="342900"/>
            <a:r>
              <a:rPr lang="en-US" sz="2400">
                <a:latin typeface="Microsoft Sans Serif"/>
                <a:ea typeface="Microsoft Sans Serif"/>
                <a:cs typeface="Arial"/>
              </a:rPr>
              <a:t>Boost </a:t>
            </a:r>
            <a:r>
              <a:rPr lang="en-US" sz="2400">
                <a:effectLst/>
                <a:latin typeface="Microsoft Sans Serif"/>
                <a:ea typeface="Microsoft Sans Serif"/>
                <a:cs typeface="Arial"/>
              </a:rPr>
              <a:t> the health and well-being of </a:t>
            </a:r>
            <a:r>
              <a:rPr lang="en-US" sz="2400">
                <a:latin typeface="Microsoft Sans Serif"/>
                <a:ea typeface="Microsoft Sans Serif"/>
                <a:cs typeface="Arial"/>
              </a:rPr>
              <a:t>communities</a:t>
            </a:r>
          </a:p>
          <a:p>
            <a:pPr marL="342900"/>
            <a:r>
              <a:rPr lang="en-US" sz="2400">
                <a:latin typeface="Microsoft Sans Serif"/>
                <a:ea typeface="Microsoft Sans Serif"/>
                <a:cs typeface="Arial"/>
              </a:rPr>
              <a:t>Help local </a:t>
            </a:r>
            <a:r>
              <a:rPr lang="en-US" sz="2400" err="1">
                <a:latin typeface="Microsoft Sans Serif"/>
                <a:ea typeface="Microsoft Sans Serif"/>
                <a:cs typeface="Arial"/>
              </a:rPr>
              <a:t>organisations</a:t>
            </a:r>
            <a:r>
              <a:rPr lang="en-US" sz="2400">
                <a:latin typeface="Microsoft Sans Serif"/>
                <a:ea typeface="Microsoft Sans Serif"/>
                <a:cs typeface="Arial"/>
              </a:rPr>
              <a:t> to work together more effectively </a:t>
            </a:r>
          </a:p>
          <a:p>
            <a:pPr marL="342900" lvl="0">
              <a:spcAft>
                <a:spcPts val="800"/>
              </a:spcAft>
            </a:pPr>
            <a:r>
              <a:rPr lang="en-US" sz="2400">
                <a:latin typeface="Microsoft Sans Serif"/>
                <a:ea typeface="Microsoft Sans Serif"/>
                <a:cs typeface="Arial"/>
              </a:rPr>
              <a:t>Encourage</a:t>
            </a:r>
            <a:r>
              <a:rPr lang="en-US" sz="2400">
                <a:effectLst/>
                <a:latin typeface="Microsoft Sans Serif"/>
                <a:ea typeface="Microsoft Sans Serif"/>
                <a:cs typeface="Arial"/>
              </a:rPr>
              <a:t> Gloucester’s citizens to celebrate their identity</a:t>
            </a:r>
          </a:p>
          <a:p>
            <a:endParaRPr lang="en-US" sz="2400">
              <a:latin typeface="Microsoft Sans Serif"/>
              <a:ea typeface="Microsoft Sans Serif"/>
              <a:cs typeface="Arial" panose="020B0604020202020204" pitchFamily="34" charset="0"/>
            </a:endParaRPr>
          </a:p>
        </p:txBody>
      </p:sp>
    </p:spTree>
    <p:extLst>
      <p:ext uri="{BB962C8B-B14F-4D97-AF65-F5344CB8AC3E}">
        <p14:creationId xmlns:p14="http://schemas.microsoft.com/office/powerpoint/2010/main" val="3013566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54AE678-5C09-9CC5-0E88-09CBCD416CB8}"/>
              </a:ext>
            </a:extLst>
          </p:cNvPr>
          <p:cNvSpPr/>
          <p:nvPr/>
        </p:nvSpPr>
        <p:spPr>
          <a:xfrm>
            <a:off x="2801" y="-6804"/>
            <a:ext cx="4539985"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5EBA9E2-F39B-8BE2-FA1F-DD84E33EB657}"/>
              </a:ext>
            </a:extLst>
          </p:cNvPr>
          <p:cNvSpPr>
            <a:spLocks noGrp="1"/>
          </p:cNvSpPr>
          <p:nvPr>
            <p:ph type="title"/>
          </p:nvPr>
        </p:nvSpPr>
        <p:spPr>
          <a:xfrm>
            <a:off x="838200" y="557189"/>
            <a:ext cx="3329313" cy="5623920"/>
          </a:xfrm>
        </p:spPr>
        <p:txBody>
          <a:bodyPr>
            <a:normAutofit/>
          </a:bodyPr>
          <a:lstStyle/>
          <a:p>
            <a:r>
              <a:rPr lang="en-GB" sz="5200" b="1">
                <a:solidFill>
                  <a:schemeClr val="bg1"/>
                </a:solidFill>
                <a:latin typeface="Microsoft Sans Serif"/>
                <a:ea typeface="Microsoft Sans Serif"/>
                <a:cs typeface="Arial"/>
              </a:rPr>
              <a:t>About Animate: Explore</a:t>
            </a:r>
          </a:p>
        </p:txBody>
      </p:sp>
      <p:graphicFrame>
        <p:nvGraphicFramePr>
          <p:cNvPr id="5" name="Content Placeholder 2">
            <a:extLst>
              <a:ext uri="{FF2B5EF4-FFF2-40B4-BE49-F238E27FC236}">
                <a16:creationId xmlns:a16="http://schemas.microsoft.com/office/drawing/2014/main" id="{60C44019-93DC-09C6-9D87-A3EBD0AF7F6D}"/>
              </a:ext>
            </a:extLst>
          </p:cNvPr>
          <p:cNvGraphicFramePr>
            <a:graphicFrameLocks noGrp="1"/>
          </p:cNvGraphicFramePr>
          <p:nvPr>
            <p:ph idx="1"/>
            <p:extLst>
              <p:ext uri="{D42A27DB-BD31-4B8C-83A1-F6EECF244321}">
                <p14:modId xmlns:p14="http://schemas.microsoft.com/office/powerpoint/2010/main" val="4277058482"/>
              </p:ext>
            </p:extLst>
          </p:nvPr>
        </p:nvGraphicFramePr>
        <p:xfrm>
          <a:off x="5371711" y="679088"/>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8084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22D32E5-6945-B1F5-E4D0-519D49E87411}"/>
              </a:ext>
            </a:extLst>
          </p:cNvPr>
          <p:cNvSpPr/>
          <p:nvPr/>
        </p:nvSpPr>
        <p:spPr>
          <a:xfrm>
            <a:off x="2801" y="-6804"/>
            <a:ext cx="4539985"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5EBA9E2-F39B-8BE2-FA1F-DD84E33EB657}"/>
              </a:ext>
            </a:extLst>
          </p:cNvPr>
          <p:cNvSpPr>
            <a:spLocks noGrp="1"/>
          </p:cNvSpPr>
          <p:nvPr>
            <p:ph type="title"/>
          </p:nvPr>
        </p:nvSpPr>
        <p:spPr>
          <a:xfrm>
            <a:off x="513229" y="882160"/>
            <a:ext cx="4461106" cy="5612713"/>
          </a:xfrm>
        </p:spPr>
        <p:txBody>
          <a:bodyPr>
            <a:normAutofit/>
          </a:bodyPr>
          <a:lstStyle/>
          <a:p>
            <a:r>
              <a:rPr lang="en-GB" sz="5400" b="1">
                <a:solidFill>
                  <a:schemeClr val="bg1"/>
                </a:solidFill>
                <a:latin typeface="Microsoft Sans Serif"/>
                <a:ea typeface="Microsoft Sans Serif"/>
                <a:cs typeface="Microsoft Sans Serif"/>
              </a:rPr>
              <a:t>Eligibility </a:t>
            </a:r>
            <a:br>
              <a:rPr lang="en-GB" sz="5400" b="1">
                <a:solidFill>
                  <a:schemeClr val="bg1"/>
                </a:solidFill>
                <a:latin typeface="Microsoft Sans Serif"/>
                <a:ea typeface="Microsoft Sans Serif"/>
                <a:cs typeface="Microsoft Sans Serif"/>
              </a:rPr>
            </a:br>
            <a:r>
              <a:rPr lang="en-GB" sz="5400" b="1">
                <a:solidFill>
                  <a:schemeClr val="bg1"/>
                </a:solidFill>
                <a:latin typeface="Microsoft Sans Serif"/>
                <a:ea typeface="Microsoft Sans Serif"/>
                <a:cs typeface="Microsoft Sans Serif"/>
              </a:rPr>
              <a:t>Criteria</a:t>
            </a:r>
            <a:endParaRPr lang="en-US">
              <a:solidFill>
                <a:schemeClr val="bg1"/>
              </a:solidFill>
            </a:endParaRPr>
          </a:p>
          <a:p>
            <a:endParaRPr lang="en-US"/>
          </a:p>
        </p:txBody>
      </p:sp>
      <p:sp>
        <p:nvSpPr>
          <p:cNvPr id="14" name="Content Placeholder 2">
            <a:extLst>
              <a:ext uri="{FF2B5EF4-FFF2-40B4-BE49-F238E27FC236}">
                <a16:creationId xmlns:a16="http://schemas.microsoft.com/office/drawing/2014/main" id="{8684FDB8-C700-65CF-1DD4-2386DF1808D6}"/>
              </a:ext>
            </a:extLst>
          </p:cNvPr>
          <p:cNvSpPr>
            <a:spLocks noGrp="1"/>
          </p:cNvSpPr>
          <p:nvPr/>
        </p:nvSpPr>
        <p:spPr>
          <a:xfrm>
            <a:off x="4968564" y="497137"/>
            <a:ext cx="6375309" cy="5308542"/>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None/>
            </a:pPr>
            <a:endParaRPr lang="en-US" sz="2400" b="1">
              <a:effectLst/>
              <a:latin typeface="Microsoft Sans Serif"/>
              <a:ea typeface="Microsoft Sans Serif"/>
              <a:cs typeface="Arial" panose="020B0604020202020204" pitchFamily="34" charset="0"/>
            </a:endParaRPr>
          </a:p>
          <a:p>
            <a:endParaRPr lang="en-US" sz="2400">
              <a:latin typeface="Microsoft Sans Serif"/>
              <a:ea typeface="Microsoft Sans Serif"/>
              <a:cs typeface="Arial" panose="020B0604020202020204" pitchFamily="34" charset="0"/>
            </a:endParaRPr>
          </a:p>
        </p:txBody>
      </p:sp>
      <p:sp>
        <p:nvSpPr>
          <p:cNvPr id="200" name="Content Placeholder 199">
            <a:extLst>
              <a:ext uri="{FF2B5EF4-FFF2-40B4-BE49-F238E27FC236}">
                <a16:creationId xmlns:a16="http://schemas.microsoft.com/office/drawing/2014/main" id="{52F38640-B065-FDF4-4EE7-1237414DF6DE}"/>
              </a:ext>
            </a:extLst>
          </p:cNvPr>
          <p:cNvSpPr>
            <a:spLocks noGrp="1"/>
          </p:cNvSpPr>
          <p:nvPr>
            <p:ph idx="1"/>
          </p:nvPr>
        </p:nvSpPr>
        <p:spPr>
          <a:xfrm>
            <a:off x="4887686" y="0"/>
            <a:ext cx="7413171" cy="6770914"/>
          </a:xfrm>
        </p:spPr>
        <p:txBody>
          <a:bodyPr vert="horz" lIns="91440" tIns="45720" rIns="91440" bIns="45720" rtlCol="0" anchor="t">
            <a:noAutofit/>
          </a:bodyPr>
          <a:lstStyle/>
          <a:p>
            <a:pPr marL="0" indent="0">
              <a:lnSpc>
                <a:spcPct val="100000"/>
              </a:lnSpc>
              <a:spcBef>
                <a:spcPts val="0"/>
              </a:spcBef>
              <a:buNone/>
            </a:pPr>
            <a:r>
              <a:rPr lang="en-US" sz="1600" b="1" dirty="0">
                <a:latin typeface="Microsoft Sans Serif"/>
                <a:ea typeface="Microsoft Sans Serif"/>
                <a:cs typeface="Calibri"/>
              </a:rPr>
              <a:t>All projects supported by Together Gloucester in this funding round must:</a:t>
            </a:r>
          </a:p>
          <a:p>
            <a:pPr marL="0" indent="0">
              <a:lnSpc>
                <a:spcPct val="100000"/>
              </a:lnSpc>
              <a:spcBef>
                <a:spcPts val="0"/>
              </a:spcBef>
              <a:buNone/>
            </a:pPr>
            <a:endParaRPr lang="en-US" sz="1000" dirty="0">
              <a:latin typeface="Microsoft Sans Serif"/>
              <a:ea typeface="Microsoft Sans Serif"/>
              <a:cs typeface="Calibri"/>
            </a:endParaRPr>
          </a:p>
          <a:p>
            <a:pPr marL="285750" indent="-285750">
              <a:lnSpc>
                <a:spcPct val="100000"/>
              </a:lnSpc>
              <a:spcBef>
                <a:spcPts val="0"/>
              </a:spcBef>
              <a:buFont typeface="Arial,Sans-Serif" panose="020B0604020202020204" pitchFamily="34" charset="0"/>
            </a:pPr>
            <a:r>
              <a:rPr lang="en-US" sz="1500" dirty="0">
                <a:latin typeface="Microsoft Sans Serif"/>
                <a:ea typeface="Microsoft Sans Serif"/>
                <a:cs typeface="Calibri"/>
              </a:rPr>
              <a:t>Take place between April 2026 and March 2027 </a:t>
            </a:r>
          </a:p>
          <a:p>
            <a:pPr marL="285750" indent="-285750">
              <a:lnSpc>
                <a:spcPct val="100000"/>
              </a:lnSpc>
              <a:spcBef>
                <a:spcPts val="0"/>
              </a:spcBef>
              <a:buFont typeface="Arial,Sans-Serif" panose="020B0604020202020204" pitchFamily="34" charset="0"/>
            </a:pPr>
            <a:r>
              <a:rPr lang="en-US" sz="1500" dirty="0">
                <a:latin typeface="Microsoft Sans Serif"/>
                <a:ea typeface="Microsoft Sans Serif"/>
                <a:cs typeface="Calibri"/>
              </a:rPr>
              <a:t>Not have already taken place / be seeking funding retrospectively, though a new development of an existing project is eligible.</a:t>
            </a:r>
          </a:p>
          <a:p>
            <a:pPr marL="285750" indent="-285750">
              <a:lnSpc>
                <a:spcPct val="100000"/>
              </a:lnSpc>
              <a:spcBef>
                <a:spcPts val="0"/>
              </a:spcBef>
              <a:buFont typeface="Arial,Sans-Serif" panose="020B0604020202020204" pitchFamily="34" charset="0"/>
            </a:pPr>
            <a:r>
              <a:rPr lang="en-US" sz="1500" dirty="0">
                <a:latin typeface="Microsoft Sans Serif"/>
                <a:ea typeface="Microsoft Sans Serif"/>
                <a:cs typeface="Calibri"/>
              </a:rPr>
              <a:t>Be free to attend/take part and not for profit</a:t>
            </a:r>
          </a:p>
          <a:p>
            <a:pPr marL="285750" indent="-285750">
              <a:lnSpc>
                <a:spcPct val="100000"/>
              </a:lnSpc>
              <a:spcBef>
                <a:spcPts val="0"/>
              </a:spcBef>
              <a:buFont typeface="Arial,Sans-Serif" panose="020B0604020202020204" pitchFamily="34" charset="0"/>
            </a:pPr>
            <a:r>
              <a:rPr lang="en-US" sz="1500" dirty="0">
                <a:latin typeface="Microsoft Sans Serif"/>
                <a:ea typeface="Microsoft Sans Serif"/>
                <a:cs typeface="Calibri"/>
              </a:rPr>
              <a:t>Have strong connection to Gloucester: </a:t>
            </a:r>
          </a:p>
          <a:p>
            <a:pPr marL="1000760" lvl="2" indent="-285750">
              <a:lnSpc>
                <a:spcPct val="100000"/>
              </a:lnSpc>
              <a:spcBef>
                <a:spcPts val="0"/>
              </a:spcBef>
              <a:spcAft>
                <a:spcPts val="500"/>
              </a:spcAft>
              <a:buFont typeface="Courier New,monospace" panose="020B0604020202020204" pitchFamily="34" charset="0"/>
              <a:buChar char="o"/>
            </a:pPr>
            <a:r>
              <a:rPr lang="en-GB" sz="1500" dirty="0">
                <a:latin typeface="Microsoft Sans Serif"/>
                <a:ea typeface="Microsoft Sans Serif"/>
                <a:cs typeface="Microsoft Sans Serif"/>
              </a:rPr>
              <a:t>you live or work in Gloucester now; </a:t>
            </a:r>
            <a:endParaRPr lang="en-US" sz="1500" dirty="0">
              <a:latin typeface="Microsoft Sans Serif"/>
              <a:ea typeface="Microsoft Sans Serif"/>
              <a:cs typeface="Microsoft Sans Serif"/>
            </a:endParaRPr>
          </a:p>
          <a:p>
            <a:pPr marL="1000760" lvl="2" indent="-285750">
              <a:lnSpc>
                <a:spcPct val="100000"/>
              </a:lnSpc>
              <a:spcBef>
                <a:spcPts val="0"/>
              </a:spcBef>
              <a:spcAft>
                <a:spcPts val="500"/>
              </a:spcAft>
              <a:buFont typeface="Courier New,monospace" panose="020B0604020202020204" pitchFamily="34" charset="0"/>
              <a:buChar char="o"/>
            </a:pPr>
            <a:r>
              <a:rPr lang="en-GB" sz="1500" dirty="0">
                <a:latin typeface="Microsoft Sans Serif"/>
                <a:ea typeface="Microsoft Sans Serif"/>
                <a:cs typeface="Microsoft Sans Serif"/>
              </a:rPr>
              <a:t>you grew up here but moved away;</a:t>
            </a:r>
          </a:p>
          <a:p>
            <a:pPr marL="1000760" lvl="2" indent="-285750">
              <a:lnSpc>
                <a:spcPct val="100000"/>
              </a:lnSpc>
              <a:spcBef>
                <a:spcPts val="0"/>
              </a:spcBef>
              <a:spcAft>
                <a:spcPts val="500"/>
              </a:spcAft>
              <a:buFont typeface="Courier New,monospace" panose="020B0604020202020204" pitchFamily="34" charset="0"/>
              <a:buChar char="o"/>
            </a:pPr>
            <a:r>
              <a:rPr lang="en-GB" sz="1500" dirty="0">
                <a:latin typeface="Microsoft Sans Serif"/>
                <a:ea typeface="Microsoft Sans Serif"/>
                <a:cs typeface="Microsoft Sans Serif"/>
              </a:rPr>
              <a:t>you are partnering with a Gloucester organisation on the project (but not just as a venue or space);</a:t>
            </a:r>
          </a:p>
          <a:p>
            <a:pPr marL="1000760" lvl="2" indent="-285750">
              <a:lnSpc>
                <a:spcPct val="100000"/>
              </a:lnSpc>
              <a:spcBef>
                <a:spcPts val="0"/>
              </a:spcBef>
              <a:spcAft>
                <a:spcPts val="500"/>
              </a:spcAft>
              <a:buFont typeface="Courier New,monospace" panose="020B0604020202020204" pitchFamily="34" charset="0"/>
              <a:buChar char="o"/>
            </a:pPr>
            <a:r>
              <a:rPr lang="en-GB" sz="1500" dirty="0">
                <a:latin typeface="Microsoft Sans Serif"/>
                <a:ea typeface="Microsoft Sans Serif"/>
                <a:cs typeface="Microsoft Sans Serif"/>
              </a:rPr>
              <a:t>your idea is 'of’ or ‘about' Gloucester, and you are the right people to deliver it.</a:t>
            </a:r>
            <a:endParaRPr lang="en-US" dirty="0">
              <a:ea typeface="Calibri" panose="020F0502020204030204"/>
              <a:cs typeface="Calibri" panose="020F0502020204030204"/>
            </a:endParaRPr>
          </a:p>
          <a:p>
            <a:pPr marL="0" indent="0">
              <a:lnSpc>
                <a:spcPct val="100000"/>
              </a:lnSpc>
              <a:spcBef>
                <a:spcPts val="0"/>
              </a:spcBef>
              <a:buFont typeface="Arial,Sans-Serif" panose="020B0604020202020204" pitchFamily="34" charset="0"/>
              <a:buNone/>
            </a:pPr>
            <a:r>
              <a:rPr lang="en-US" sz="1600" b="1" dirty="0">
                <a:latin typeface="Microsoft Sans Serif"/>
                <a:ea typeface="Microsoft Sans Serif"/>
                <a:cs typeface="Calibri"/>
              </a:rPr>
              <a:t>The </a:t>
            </a:r>
            <a:r>
              <a:rPr lang="en-US" sz="1600" b="1" dirty="0" err="1">
                <a:latin typeface="Microsoft Sans Serif"/>
                <a:ea typeface="Microsoft Sans Serif"/>
                <a:cs typeface="Calibri"/>
              </a:rPr>
              <a:t>organisation</a:t>
            </a:r>
            <a:r>
              <a:rPr lang="en-US" sz="1600" b="1" dirty="0">
                <a:latin typeface="Microsoft Sans Serif"/>
                <a:ea typeface="Microsoft Sans Serif"/>
                <a:cs typeface="Calibri"/>
              </a:rPr>
              <a:t> or individual applying must: </a:t>
            </a:r>
          </a:p>
          <a:p>
            <a:pPr marL="0" indent="0">
              <a:lnSpc>
                <a:spcPct val="100000"/>
              </a:lnSpc>
              <a:spcBef>
                <a:spcPts val="0"/>
              </a:spcBef>
              <a:buFont typeface="Arial,Sans-Serif" panose="020B0604020202020204" pitchFamily="34" charset="0"/>
              <a:buNone/>
            </a:pPr>
            <a:endParaRPr lang="en-US" sz="1500" b="1" dirty="0">
              <a:latin typeface="Microsoft Sans Serif"/>
              <a:ea typeface="Microsoft Sans Serif"/>
              <a:cs typeface="Calibri"/>
            </a:endParaRPr>
          </a:p>
          <a:p>
            <a:pPr marL="285750" indent="-285750">
              <a:lnSpc>
                <a:spcPct val="100000"/>
              </a:lnSpc>
              <a:spcBef>
                <a:spcPts val="0"/>
              </a:spcBef>
              <a:buFont typeface="Arial,Sans-Serif" panose="020B0604020202020204" pitchFamily="34" charset="0"/>
            </a:pPr>
            <a:r>
              <a:rPr lang="en-US" sz="1500" dirty="0">
                <a:latin typeface="Microsoft Sans Serif"/>
                <a:ea typeface="Microsoft Sans Serif"/>
                <a:cs typeface="Calibri"/>
              </a:rPr>
              <a:t>Not have received Arts Council England National Portfolio </a:t>
            </a:r>
            <a:r>
              <a:rPr lang="en-US" sz="1500" dirty="0" err="1">
                <a:latin typeface="Microsoft Sans Serif"/>
                <a:ea typeface="Microsoft Sans Serif"/>
                <a:cs typeface="Calibri"/>
              </a:rPr>
              <a:t>Organisation</a:t>
            </a:r>
            <a:r>
              <a:rPr lang="en-US" sz="1500" dirty="0">
                <a:latin typeface="Microsoft Sans Serif"/>
                <a:ea typeface="Microsoft Sans Serif"/>
                <a:cs typeface="Calibri"/>
              </a:rPr>
              <a:t> funding for the activity you are applying for</a:t>
            </a:r>
          </a:p>
          <a:p>
            <a:pPr marL="285750" indent="-285750">
              <a:lnSpc>
                <a:spcPct val="100000"/>
              </a:lnSpc>
              <a:spcBef>
                <a:spcPts val="0"/>
              </a:spcBef>
              <a:buFont typeface="Arial,Sans-Serif" panose="020B0604020202020204" pitchFamily="34" charset="0"/>
            </a:pPr>
            <a:r>
              <a:rPr lang="en-US" sz="1500" dirty="0">
                <a:latin typeface="Microsoft Sans Serif"/>
                <a:ea typeface="Microsoft Sans Serif"/>
                <a:cs typeface="Calibri"/>
              </a:rPr>
              <a:t>Be either a legally constituted </a:t>
            </a:r>
            <a:r>
              <a:rPr lang="en-US" sz="1500" dirty="0" err="1">
                <a:latin typeface="Microsoft Sans Serif"/>
                <a:ea typeface="Microsoft Sans Serif"/>
                <a:cs typeface="Calibri"/>
              </a:rPr>
              <a:t>organisation</a:t>
            </a:r>
            <a:r>
              <a:rPr lang="en-US" sz="1500" dirty="0">
                <a:latin typeface="Microsoft Sans Serif"/>
                <a:ea typeface="Microsoft Sans Serif"/>
                <a:cs typeface="Calibri"/>
              </a:rPr>
              <a:t> or if applying as an individual include a letter of support in reference from an </a:t>
            </a:r>
            <a:r>
              <a:rPr lang="en-US" sz="1500" dirty="0" err="1">
                <a:latin typeface="Microsoft Sans Serif"/>
                <a:ea typeface="Microsoft Sans Serif"/>
                <a:cs typeface="Calibri"/>
              </a:rPr>
              <a:t>organisation</a:t>
            </a:r>
            <a:r>
              <a:rPr lang="en-US" sz="1500" dirty="0">
                <a:latin typeface="Microsoft Sans Serif"/>
                <a:ea typeface="Microsoft Sans Serif"/>
                <a:cs typeface="Calibri"/>
              </a:rPr>
              <a:t> about you and to demonstrate that you are not seeking commercial income. </a:t>
            </a:r>
          </a:p>
          <a:p>
            <a:pPr marL="285750" indent="-285750">
              <a:lnSpc>
                <a:spcPct val="100000"/>
              </a:lnSpc>
              <a:spcBef>
                <a:spcPts val="0"/>
              </a:spcBef>
              <a:buFont typeface="Arial,Sans-Serif" panose="020B0604020202020204" pitchFamily="34" charset="0"/>
            </a:pPr>
            <a:r>
              <a:rPr lang="en-US" sz="1500" dirty="0">
                <a:latin typeface="Microsoft Sans Serif"/>
                <a:ea typeface="Microsoft Sans Serif"/>
                <a:cs typeface="Microsoft Sans Serif"/>
              </a:rPr>
              <a:t>Have a bank or building society account </a:t>
            </a:r>
          </a:p>
          <a:p>
            <a:pPr marL="285750" indent="-285750">
              <a:lnSpc>
                <a:spcPct val="100000"/>
              </a:lnSpc>
              <a:spcBef>
                <a:spcPts val="0"/>
              </a:spcBef>
              <a:buFont typeface="Arial,Sans-Serif" panose="020B0604020202020204" pitchFamily="34" charset="0"/>
            </a:pPr>
            <a:r>
              <a:rPr lang="en-US" sz="1500" dirty="0">
                <a:latin typeface="Microsoft Sans Serif"/>
                <a:ea typeface="Microsoft Sans Serif"/>
                <a:cs typeface="Microsoft Sans Serif"/>
              </a:rPr>
              <a:t>Individuals must not be employed by Gloucester City Council or be directly involved in delivering Together Gloucester.</a:t>
            </a:r>
          </a:p>
          <a:p>
            <a:pPr marL="285750" indent="-285750">
              <a:lnSpc>
                <a:spcPct val="100000"/>
              </a:lnSpc>
              <a:spcBef>
                <a:spcPts val="0"/>
              </a:spcBef>
              <a:buFont typeface="Arial,Sans-Serif" panose="020B0604020202020204" pitchFamily="34" charset="0"/>
            </a:pPr>
            <a:r>
              <a:rPr lang="en-US" sz="1500" dirty="0">
                <a:latin typeface="Microsoft Sans Serif"/>
                <a:ea typeface="Microsoft Sans Serif"/>
                <a:cs typeface="Microsoft Sans Serif"/>
              </a:rPr>
              <a:t>If an individual is employed by, or affiliated with, any other Together Gloucester partner (but not directly involved in the </a:t>
            </a:r>
            <a:r>
              <a:rPr lang="en-US" sz="1500" dirty="0" err="1">
                <a:latin typeface="Microsoft Sans Serif"/>
                <a:ea typeface="Microsoft Sans Serif"/>
                <a:cs typeface="Microsoft Sans Serif"/>
              </a:rPr>
              <a:t>programme</a:t>
            </a:r>
            <a:r>
              <a:rPr lang="en-US" sz="1500" dirty="0">
                <a:latin typeface="Microsoft Sans Serif"/>
                <a:ea typeface="Microsoft Sans Serif"/>
                <a:cs typeface="Microsoft Sans Serif"/>
              </a:rPr>
              <a:t>), this must be declared.</a:t>
            </a:r>
          </a:p>
          <a:p>
            <a:pPr marL="285750" indent="-285750">
              <a:lnSpc>
                <a:spcPct val="100000"/>
              </a:lnSpc>
              <a:spcBef>
                <a:spcPts val="0"/>
              </a:spcBef>
              <a:buFont typeface="Arial,Sans-Serif" panose="020B0604020202020204" pitchFamily="34" charset="0"/>
            </a:pPr>
            <a:r>
              <a:rPr lang="en-US" sz="1500" dirty="0">
                <a:latin typeface="Microsoft Sans Serif"/>
                <a:ea typeface="Microsoft Sans Serif"/>
                <a:cs typeface="Microsoft Sans Serif"/>
              </a:rPr>
              <a:t>If applying as an organization, any employment or affiliation with any Together Gloucester partner, including Gloucester City Council, must be declared.</a:t>
            </a:r>
            <a:endParaRPr lang="en-US" sz="1600" dirty="0">
              <a:latin typeface="Microsoft Sans Serif"/>
              <a:ea typeface="Microsoft Sans Serif"/>
              <a:cs typeface="Calibri"/>
            </a:endParaRPr>
          </a:p>
        </p:txBody>
      </p:sp>
    </p:spTree>
    <p:extLst>
      <p:ext uri="{BB962C8B-B14F-4D97-AF65-F5344CB8AC3E}">
        <p14:creationId xmlns:p14="http://schemas.microsoft.com/office/powerpoint/2010/main" val="3107701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54AE678-5C09-9CC5-0E88-09CBCD416CB8}"/>
              </a:ext>
            </a:extLst>
          </p:cNvPr>
          <p:cNvSpPr/>
          <p:nvPr/>
        </p:nvSpPr>
        <p:spPr>
          <a:xfrm>
            <a:off x="2801" y="-6804"/>
            <a:ext cx="4539985"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5EBA9E2-F39B-8BE2-FA1F-DD84E33EB657}"/>
              </a:ext>
            </a:extLst>
          </p:cNvPr>
          <p:cNvSpPr>
            <a:spLocks noGrp="1"/>
          </p:cNvSpPr>
          <p:nvPr>
            <p:ph type="title"/>
          </p:nvPr>
        </p:nvSpPr>
        <p:spPr>
          <a:xfrm>
            <a:off x="838200" y="557189"/>
            <a:ext cx="3374136" cy="5567891"/>
          </a:xfrm>
        </p:spPr>
        <p:txBody>
          <a:bodyPr>
            <a:normAutofit/>
          </a:bodyPr>
          <a:lstStyle/>
          <a:p>
            <a:r>
              <a:rPr lang="en-GB" sz="5200" b="1">
                <a:solidFill>
                  <a:schemeClr val="bg1"/>
                </a:solidFill>
                <a:latin typeface="Microsoft Sans Serif"/>
                <a:ea typeface="Microsoft Sans Serif"/>
                <a:cs typeface="Arial"/>
              </a:rPr>
              <a:t>What can be funded? </a:t>
            </a:r>
            <a:endParaRPr lang="en-GB" sz="5200" b="1">
              <a:solidFill>
                <a:schemeClr val="bg1"/>
              </a:solidFill>
              <a:latin typeface="Microsoft Sans Serif"/>
              <a:ea typeface="Microsoft Sans Serif"/>
              <a:cs typeface="Arial" panose="020B0604020202020204" pitchFamily="34" charset="0"/>
            </a:endParaRPr>
          </a:p>
        </p:txBody>
      </p:sp>
      <p:sp>
        <p:nvSpPr>
          <p:cNvPr id="13" name="Content Placeholder 12">
            <a:extLst>
              <a:ext uri="{FF2B5EF4-FFF2-40B4-BE49-F238E27FC236}">
                <a16:creationId xmlns:a16="http://schemas.microsoft.com/office/drawing/2014/main" id="{3B8AEBBB-DB08-F672-6B43-8C92FC16E0C7}"/>
              </a:ext>
            </a:extLst>
          </p:cNvPr>
          <p:cNvSpPr>
            <a:spLocks noGrp="1"/>
          </p:cNvSpPr>
          <p:nvPr>
            <p:ph idx="1"/>
          </p:nvPr>
        </p:nvSpPr>
        <p:spPr>
          <a:xfrm>
            <a:off x="4846704" y="647407"/>
            <a:ext cx="6507096" cy="5503943"/>
          </a:xfrm>
        </p:spPr>
        <p:txBody>
          <a:bodyPr vert="horz" lIns="91440" tIns="45720" rIns="91440" bIns="45720" rtlCol="0" anchor="t">
            <a:normAutofit fontScale="85000" lnSpcReduction="20000"/>
          </a:bodyPr>
          <a:lstStyle/>
          <a:p>
            <a:pPr marL="0" indent="0">
              <a:spcAft>
                <a:spcPts val="800"/>
              </a:spcAft>
              <a:buNone/>
            </a:pPr>
            <a:r>
              <a:rPr lang="en-GB" sz="2000" b="1">
                <a:solidFill>
                  <a:srgbClr val="30CAA7"/>
                </a:solidFill>
                <a:latin typeface="Microsoft Sans Serif"/>
                <a:ea typeface="Microsoft Sans Serif"/>
                <a:cs typeface="Microsoft Sans Serif"/>
              </a:rPr>
              <a:t>The Fund seeks to support projects that:</a:t>
            </a:r>
            <a:endParaRPr lang="en-US">
              <a:ea typeface="Calibri"/>
              <a:cs typeface="Calibri"/>
            </a:endParaRPr>
          </a:p>
          <a:p>
            <a:pPr marL="342900" indent="-342900"/>
            <a:r>
              <a:rPr lang="en-GB" sz="2000">
                <a:latin typeface="Microsoft Sans Serif"/>
                <a:ea typeface="Microsoft Sans Serif"/>
                <a:cs typeface="Microsoft Sans Serif"/>
              </a:rPr>
              <a:t>Demonstrate a strong connection to Gloucester and take place in Gloucester</a:t>
            </a:r>
            <a:endParaRPr lang="en-GB">
              <a:ea typeface="Calibri" panose="020F0502020204030204"/>
              <a:cs typeface="Calibri" panose="020F0502020204030204"/>
            </a:endParaRPr>
          </a:p>
          <a:p>
            <a:pPr marL="342900" indent="-342900"/>
            <a:r>
              <a:rPr lang="en-GB" sz="2000">
                <a:latin typeface="Microsoft Sans Serif"/>
                <a:ea typeface="Microsoft Sans Serif"/>
                <a:cs typeface="Microsoft Sans Serif"/>
              </a:rPr>
              <a:t>Are creative and engage local communities and have a public benefit to residents of Gloucester</a:t>
            </a:r>
          </a:p>
          <a:p>
            <a:pPr marL="342900" indent="-342900"/>
            <a:r>
              <a:rPr lang="en-GB" sz="2000">
                <a:latin typeface="Microsoft Sans Serif"/>
                <a:ea typeface="Microsoft Sans Serif"/>
                <a:cs typeface="Microsoft Sans Serif"/>
              </a:rPr>
              <a:t>Benefit residents of Gloucester through cultural activity or development that addresses an identified gap in current provision</a:t>
            </a:r>
          </a:p>
          <a:p>
            <a:pPr marL="342900" indent="-342900"/>
            <a:r>
              <a:rPr lang="en-GB" sz="2000">
                <a:latin typeface="Microsoft Sans Serif"/>
                <a:ea typeface="Microsoft Sans Serif"/>
                <a:cs typeface="Microsoft Sans Serif"/>
              </a:rPr>
              <a:t>Demonstrate clear planning, delivery and evaluation methods </a:t>
            </a:r>
          </a:p>
          <a:p>
            <a:pPr marL="342900" indent="-342900"/>
            <a:r>
              <a:rPr lang="en-GB" sz="2000">
                <a:latin typeface="Microsoft Sans Serif"/>
                <a:ea typeface="Microsoft Sans Serif"/>
                <a:cs typeface="Microsoft Sans Serif"/>
              </a:rPr>
              <a:t>Contribute to at least one of Together Gloucester's five step changes</a:t>
            </a:r>
          </a:p>
          <a:p>
            <a:pPr marL="342900" indent="-342900"/>
            <a:r>
              <a:rPr lang="en-GB" sz="2000">
                <a:latin typeface="Microsoft Sans Serif"/>
                <a:ea typeface="Microsoft Sans Serif"/>
                <a:cs typeface="Microsoft Sans Serif"/>
              </a:rPr>
              <a:t>Evidence of a balanced and thought through budget</a:t>
            </a:r>
          </a:p>
          <a:p>
            <a:pPr marL="342900" indent="-342900"/>
            <a:r>
              <a:rPr lang="en-GB" sz="2000">
                <a:latin typeface="Microsoft Sans Serif"/>
                <a:ea typeface="Microsoft Sans Serif"/>
                <a:cs typeface="Microsoft Sans Serif"/>
              </a:rPr>
              <a:t>Has considered what will be needed to run your event </a:t>
            </a:r>
            <a:r>
              <a:rPr lang="en-GB" sz="2000" err="1">
                <a:latin typeface="Microsoft Sans Serif"/>
                <a:ea typeface="Microsoft Sans Serif"/>
                <a:cs typeface="Microsoft Sans Serif"/>
              </a:rPr>
              <a:t>eg</a:t>
            </a:r>
            <a:r>
              <a:rPr lang="en-GB" sz="2000">
                <a:latin typeface="Microsoft Sans Serif"/>
                <a:ea typeface="Microsoft Sans Serif"/>
                <a:cs typeface="Microsoft Sans Serif"/>
              </a:rPr>
              <a:t> planning and permissions</a:t>
            </a:r>
          </a:p>
          <a:p>
            <a:pPr marL="342900" indent="-342900">
              <a:spcAft>
                <a:spcPts val="800"/>
              </a:spcAft>
            </a:pPr>
            <a:r>
              <a:rPr lang="en-GB" sz="2000">
                <a:latin typeface="Microsoft Sans Serif"/>
                <a:ea typeface="Microsoft Sans Serif"/>
                <a:cs typeface="Microsoft Sans Serif"/>
              </a:rPr>
              <a:t>Demonstrate a commitment to accessibility, inclusion and environmental sustainability</a:t>
            </a:r>
          </a:p>
          <a:p>
            <a:pPr marL="0" indent="0" algn="just">
              <a:spcAft>
                <a:spcPts val="800"/>
              </a:spcAft>
              <a:buNone/>
            </a:pPr>
            <a:r>
              <a:rPr lang="en-GB" sz="2000">
                <a:latin typeface="Microsoft Sans Serif"/>
                <a:ea typeface="Microsoft Sans Serif"/>
                <a:cs typeface="Microsoft Sans Serif"/>
              </a:rPr>
              <a:t>You may want to consider taking part in Gloucester Goes Retro by bringing an activity, performance, display or workshop to the one-day festival on Saturday 29th August 2026. An opportunity to share your community's heritage, creativity and identity in Gloucester.</a:t>
            </a:r>
          </a:p>
          <a:p>
            <a:pPr marL="0" indent="0">
              <a:spcAft>
                <a:spcPts val="800"/>
              </a:spcAft>
              <a:buNone/>
            </a:pPr>
            <a:endParaRPr lang="en-GB" sz="2000">
              <a:latin typeface="Microsoft Sans Serif"/>
              <a:ea typeface="Microsoft Sans Serif"/>
              <a:cs typeface="Microsoft Sans Serif"/>
            </a:endParaRPr>
          </a:p>
        </p:txBody>
      </p:sp>
    </p:spTree>
    <p:extLst>
      <p:ext uri="{BB962C8B-B14F-4D97-AF65-F5344CB8AC3E}">
        <p14:creationId xmlns:p14="http://schemas.microsoft.com/office/powerpoint/2010/main" val="2318872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E0680-688A-1F18-F53C-CE02F5C1FE2D}"/>
              </a:ext>
            </a:extLst>
          </p:cNvPr>
          <p:cNvSpPr>
            <a:spLocks noGrp="1"/>
          </p:cNvSpPr>
          <p:nvPr>
            <p:ph type="title"/>
          </p:nvPr>
        </p:nvSpPr>
        <p:spPr>
          <a:xfrm>
            <a:off x="401320" y="212725"/>
            <a:ext cx="10515600" cy="1325563"/>
          </a:xfrm>
        </p:spPr>
        <p:txBody>
          <a:bodyPr>
            <a:normAutofit/>
          </a:bodyPr>
          <a:lstStyle/>
          <a:p>
            <a:r>
              <a:rPr lang="en-GB" sz="4800" b="1">
                <a:latin typeface="Microsoft Sans Serif"/>
                <a:ea typeface="Microsoft Sans Serif"/>
                <a:cs typeface="Arial"/>
              </a:rPr>
              <a:t>How to Apply</a:t>
            </a:r>
          </a:p>
        </p:txBody>
      </p:sp>
      <p:sp>
        <p:nvSpPr>
          <p:cNvPr id="33" name="Flowchart: Process 32">
            <a:extLst>
              <a:ext uri="{FF2B5EF4-FFF2-40B4-BE49-F238E27FC236}">
                <a16:creationId xmlns:a16="http://schemas.microsoft.com/office/drawing/2014/main" id="{A6FAE2BF-5771-3EEB-751E-9B4B91C7E916}"/>
              </a:ext>
            </a:extLst>
          </p:cNvPr>
          <p:cNvSpPr/>
          <p:nvPr/>
        </p:nvSpPr>
        <p:spPr>
          <a:xfrm>
            <a:off x="390721" y="1535400"/>
            <a:ext cx="10529614" cy="1082690"/>
          </a:xfrm>
          <a:prstGeom prst="flowChartProcess">
            <a:avLst/>
          </a:prstGeom>
          <a:solidFill>
            <a:srgbClr val="30CAA7"/>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AutoNum type="arabicPeriod"/>
            </a:pPr>
            <a:r>
              <a:rPr lang="en-GB" sz="1800" b="1">
                <a:latin typeface="Microsoft Sans Serif"/>
                <a:ea typeface="Microsoft Sans Serif"/>
                <a:cs typeface="Arial"/>
              </a:rPr>
              <a:t>(Optional) </a:t>
            </a:r>
            <a:r>
              <a:rPr lang="en-GB" sz="1800" b="1">
                <a:effectLst/>
                <a:latin typeface="Microsoft Sans Serif"/>
                <a:ea typeface="Arial" panose="020B0604020202020204" pitchFamily="34" charset="0"/>
                <a:cs typeface="Arial"/>
              </a:rPr>
              <a:t>Attend one of our advice sessions </a:t>
            </a:r>
            <a:r>
              <a:rPr lang="en-GB" sz="1800">
                <a:effectLst/>
                <a:latin typeface="Microsoft Sans Serif"/>
                <a:ea typeface="Arial" panose="020B0604020202020204" pitchFamily="34" charset="0"/>
                <a:cs typeface="Arial"/>
              </a:rPr>
              <a:t>taking place in communities and/or read</a:t>
            </a:r>
            <a:r>
              <a:rPr lang="en-GB">
                <a:latin typeface="Microsoft Sans Serif"/>
                <a:ea typeface="Arial" panose="020B0604020202020204" pitchFamily="34" charset="0"/>
                <a:cs typeface="Arial"/>
              </a:rPr>
              <a:t> this</a:t>
            </a:r>
            <a:r>
              <a:rPr lang="en-GB" sz="1800">
                <a:effectLst/>
                <a:latin typeface="Microsoft Sans Serif"/>
                <a:ea typeface="Arial" panose="020B0604020202020204" pitchFamily="34" charset="0"/>
                <a:cs typeface="Arial"/>
              </a:rPr>
              <a:t> guidance on eligibility and what to include in the application.</a:t>
            </a:r>
          </a:p>
        </p:txBody>
      </p:sp>
      <p:sp>
        <p:nvSpPr>
          <p:cNvPr id="34" name="Flowchart: Process 33">
            <a:extLst>
              <a:ext uri="{FF2B5EF4-FFF2-40B4-BE49-F238E27FC236}">
                <a16:creationId xmlns:a16="http://schemas.microsoft.com/office/drawing/2014/main" id="{55F5C0EC-170C-BEA8-F1C1-F6ABE51B8960}"/>
              </a:ext>
            </a:extLst>
          </p:cNvPr>
          <p:cNvSpPr/>
          <p:nvPr/>
        </p:nvSpPr>
        <p:spPr>
          <a:xfrm>
            <a:off x="405136" y="2740932"/>
            <a:ext cx="10521055" cy="2123383"/>
          </a:xfrm>
          <a:prstGeom prst="flowChartProcess">
            <a:avLst/>
          </a:prstGeom>
          <a:solidFill>
            <a:srgbClr val="30CAA7"/>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800" b="1">
                <a:latin typeface="Microsoft Sans Serif"/>
                <a:ea typeface="Microsoft Sans Serif"/>
                <a:cs typeface="Arial"/>
              </a:rPr>
              <a:t>2. </a:t>
            </a:r>
            <a:r>
              <a:rPr lang="en-GB" sz="2400" b="1">
                <a:solidFill>
                  <a:schemeClr val="accent1"/>
                </a:solidFill>
                <a:latin typeface="Microsoft Sans Serif"/>
                <a:ea typeface="Microsoft Sans Serif"/>
                <a:cs typeface="Arial"/>
                <a:hlinkClick r:id="rId2">
                  <a:extLst>
                    <a:ext uri="{A12FA001-AC4F-418D-AE19-62706E023703}">
                      <ahyp:hlinkClr xmlns:ahyp="http://schemas.microsoft.com/office/drawing/2018/hyperlinkcolor" val="tx"/>
                    </a:ext>
                  </a:extLst>
                </a:hlinkClick>
              </a:rPr>
              <a:t>Click here</a:t>
            </a:r>
            <a:r>
              <a:rPr lang="en-GB" sz="3200" b="1">
                <a:solidFill>
                  <a:schemeClr val="accent1"/>
                </a:solidFill>
                <a:latin typeface="Microsoft Sans Serif"/>
                <a:ea typeface="Microsoft Sans Serif"/>
                <a:cs typeface="Arial"/>
              </a:rPr>
              <a:t> </a:t>
            </a:r>
            <a:r>
              <a:rPr lang="en-GB" sz="1800" b="1">
                <a:latin typeface="Microsoft Sans Serif"/>
                <a:ea typeface="Microsoft Sans Serif"/>
                <a:cs typeface="Arial"/>
              </a:rPr>
              <a:t>to fill out an online application.</a:t>
            </a:r>
            <a:r>
              <a:rPr lang="en-GB" b="1">
                <a:solidFill>
                  <a:srgbClr val="FFFFFF"/>
                </a:solidFill>
                <a:latin typeface="Microsoft Sans Serif"/>
                <a:ea typeface="Microsoft Sans Serif"/>
                <a:cs typeface="Arial"/>
              </a:rPr>
              <a:t> </a:t>
            </a:r>
            <a:r>
              <a:rPr lang="en-GB" sz="1800">
                <a:effectLst/>
                <a:latin typeface="Microsoft Sans Serif"/>
                <a:ea typeface="Arial" panose="020B0604020202020204" pitchFamily="34" charset="0"/>
                <a:cs typeface="Arial"/>
              </a:rPr>
              <a:t>You can tell us about your project in whatever format, way or order that makes most sense to you / your project, this can be in writing, audio or film. </a:t>
            </a:r>
            <a:r>
              <a:rPr lang="en-GB">
                <a:latin typeface="Microsoft Sans Serif"/>
                <a:ea typeface="Arial" panose="020B0604020202020204" pitchFamily="34" charset="0"/>
                <a:cs typeface="Arial"/>
              </a:rPr>
              <a:t>We recommend</a:t>
            </a:r>
            <a:r>
              <a:rPr lang="en-GB" sz="1800">
                <a:effectLst/>
                <a:latin typeface="Microsoft Sans Serif"/>
                <a:ea typeface="Arial" panose="020B0604020202020204" pitchFamily="34" charset="0"/>
                <a:cs typeface="Arial"/>
              </a:rPr>
              <a:t> </a:t>
            </a:r>
            <a:r>
              <a:rPr lang="en-GB">
                <a:latin typeface="Microsoft Sans Serif"/>
                <a:ea typeface="Arial" panose="020B0604020202020204" pitchFamily="34" charset="0"/>
                <a:cs typeface="Arial"/>
              </a:rPr>
              <a:t>where possible to include </a:t>
            </a:r>
            <a:r>
              <a:rPr lang="en-GB" sz="1800">
                <a:effectLst/>
                <a:latin typeface="Microsoft Sans Serif"/>
                <a:ea typeface="Arial" panose="020B0604020202020204" pitchFamily="34" charset="0"/>
                <a:cs typeface="Arial"/>
              </a:rPr>
              <a:t>a couple of </a:t>
            </a:r>
            <a:r>
              <a:rPr lang="en-GB">
                <a:latin typeface="Microsoft Sans Serif"/>
                <a:ea typeface="Arial" panose="020B0604020202020204" pitchFamily="34" charset="0"/>
                <a:cs typeface="Arial"/>
              </a:rPr>
              <a:t>visual </a:t>
            </a:r>
            <a:r>
              <a:rPr lang="en-GB" sz="1800">
                <a:effectLst/>
                <a:latin typeface="Microsoft Sans Serif"/>
                <a:ea typeface="Arial" panose="020B0604020202020204" pitchFamily="34" charset="0"/>
                <a:cs typeface="Arial"/>
              </a:rPr>
              <a:t>examples or links to help illustrate your project. There will also be some tick boxes on sustainability and accessibility/ </a:t>
            </a:r>
            <a:r>
              <a:rPr lang="en-GB" sz="1800">
                <a:latin typeface="Microsoft Sans Serif"/>
                <a:ea typeface="Arial" panose="020B0604020202020204" pitchFamily="34" charset="0"/>
                <a:cs typeface="Arial"/>
              </a:rPr>
              <a:t>inclusion </a:t>
            </a:r>
            <a:r>
              <a:rPr lang="en-GB" sz="1800">
                <a:effectLst/>
                <a:latin typeface="Microsoft Sans Serif"/>
                <a:ea typeface="Arial" panose="020B0604020202020204" pitchFamily="34" charset="0"/>
                <a:cs typeface="Arial"/>
              </a:rPr>
              <a:t>for you to fill in. Don’t forget to attach your budget for the project.</a:t>
            </a:r>
          </a:p>
        </p:txBody>
      </p:sp>
      <p:sp>
        <p:nvSpPr>
          <p:cNvPr id="35" name="Flowchart: Process 34">
            <a:extLst>
              <a:ext uri="{FF2B5EF4-FFF2-40B4-BE49-F238E27FC236}">
                <a16:creationId xmlns:a16="http://schemas.microsoft.com/office/drawing/2014/main" id="{744FE24C-C631-72EC-1323-985AF939C38D}"/>
              </a:ext>
            </a:extLst>
          </p:cNvPr>
          <p:cNvSpPr/>
          <p:nvPr/>
        </p:nvSpPr>
        <p:spPr>
          <a:xfrm>
            <a:off x="401625" y="5017487"/>
            <a:ext cx="10519454" cy="1082690"/>
          </a:xfrm>
          <a:prstGeom prst="flowChartProcess">
            <a:avLst/>
          </a:prstGeom>
          <a:solidFill>
            <a:srgbClr val="30CAA7"/>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800" b="1">
                <a:effectLst/>
                <a:latin typeface="Microsoft Sans Serif"/>
                <a:ea typeface="Calibri"/>
                <a:cs typeface="Arial"/>
              </a:rPr>
              <a:t>3. You will be contacted </a:t>
            </a:r>
            <a:r>
              <a:rPr lang="en-GB">
                <a:latin typeface="Microsoft Sans Serif"/>
                <a:ea typeface="Calibri"/>
                <a:cs typeface="Arial"/>
              </a:rPr>
              <a:t>following </a:t>
            </a:r>
            <a:r>
              <a:rPr lang="en-GB" sz="1800">
                <a:effectLst/>
                <a:latin typeface="Microsoft Sans Serif"/>
                <a:ea typeface="Calibri"/>
                <a:cs typeface="Arial"/>
              </a:rPr>
              <a:t>the closing date after the panel has reviewed your application.</a:t>
            </a:r>
          </a:p>
        </p:txBody>
      </p:sp>
    </p:spTree>
    <p:extLst>
      <p:ext uri="{BB962C8B-B14F-4D97-AF65-F5344CB8AC3E}">
        <p14:creationId xmlns:p14="http://schemas.microsoft.com/office/powerpoint/2010/main" val="1065779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AA77BB-5001-D079-AD15-7311E1069DCD}"/>
              </a:ext>
            </a:extLst>
          </p:cNvPr>
          <p:cNvSpPr/>
          <p:nvPr/>
        </p:nvSpPr>
        <p:spPr>
          <a:xfrm>
            <a:off x="2801" y="-6804"/>
            <a:ext cx="4570465"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1B9A22D-CA5A-88A6-E284-947C35EFCF26}"/>
              </a:ext>
            </a:extLst>
          </p:cNvPr>
          <p:cNvSpPr>
            <a:spLocks noGrp="1"/>
          </p:cNvSpPr>
          <p:nvPr>
            <p:ph type="title"/>
          </p:nvPr>
        </p:nvSpPr>
        <p:spPr>
          <a:xfrm>
            <a:off x="333248" y="3019552"/>
            <a:ext cx="4237736" cy="1004824"/>
          </a:xfrm>
        </p:spPr>
        <p:txBody>
          <a:bodyPr anchor="b">
            <a:normAutofit fontScale="90000"/>
          </a:bodyPr>
          <a:lstStyle/>
          <a:p>
            <a:r>
              <a:rPr lang="en-GB" b="1">
                <a:solidFill>
                  <a:srgbClr val="FFFFFF"/>
                </a:solidFill>
                <a:latin typeface="Microsoft Sans Serif"/>
                <a:ea typeface="Microsoft Sans Serif"/>
                <a:cs typeface="Arial"/>
              </a:rPr>
              <a:t>Assessment Criteria</a:t>
            </a:r>
            <a:endParaRPr lang="en-US">
              <a:solidFill>
                <a:srgbClr val="FFFFFF"/>
              </a:solidFill>
            </a:endParaRPr>
          </a:p>
        </p:txBody>
      </p:sp>
      <p:sp>
        <p:nvSpPr>
          <p:cNvPr id="17" name="TextBox 16">
            <a:extLst>
              <a:ext uri="{FF2B5EF4-FFF2-40B4-BE49-F238E27FC236}">
                <a16:creationId xmlns:a16="http://schemas.microsoft.com/office/drawing/2014/main" id="{5C33DB9E-72DF-5CC6-7CE6-7B4EF84837CE}"/>
              </a:ext>
            </a:extLst>
          </p:cNvPr>
          <p:cNvSpPr txBox="1"/>
          <p:nvPr/>
        </p:nvSpPr>
        <p:spPr>
          <a:xfrm>
            <a:off x="4923513" y="230251"/>
            <a:ext cx="6819848" cy="4503797"/>
          </a:xfrm>
          <a:prstGeom prst="rect">
            <a:avLst/>
          </a:prstGeom>
          <a:noFill/>
        </p:spPr>
        <p:txBody>
          <a:bodyPr wrap="square" lIns="91440" tIns="45720" rIns="91440" bIns="45720" anchor="t">
            <a:spAutoFit/>
          </a:bodyPr>
          <a:lstStyle/>
          <a:p>
            <a:pPr defTabSz="515722">
              <a:spcAft>
                <a:spcPts val="564"/>
              </a:spcAft>
            </a:pPr>
            <a:r>
              <a:rPr lang="en-GB" sz="1500" b="1">
                <a:latin typeface="Microsoft Sans Serif"/>
                <a:ea typeface="Microsoft Sans Serif"/>
                <a:cs typeface="Arial"/>
              </a:rPr>
              <a:t>The panel will score your application on how it</a:t>
            </a:r>
            <a:r>
              <a:rPr lang="en-GB" sz="1500" b="1" kern="1200">
                <a:latin typeface="Microsoft Sans Serif"/>
                <a:ea typeface="Microsoft Sans Serif"/>
                <a:cs typeface="Arial"/>
              </a:rPr>
              <a:t>:</a:t>
            </a:r>
            <a:endParaRPr lang="en-GB" sz="1500" b="1">
              <a:latin typeface="Microsoft Sans Serif"/>
              <a:ea typeface="Microsoft Sans Serif"/>
              <a:cs typeface="Arial"/>
            </a:endParaRPr>
          </a:p>
          <a:p>
            <a:pPr defTabSz="515722">
              <a:spcAft>
                <a:spcPts val="564"/>
              </a:spcAft>
            </a:pPr>
            <a:endParaRPr lang="en-GB" sz="1500" b="1">
              <a:latin typeface="Microsoft Sans Serif"/>
              <a:ea typeface="Microsoft Sans Serif"/>
              <a:cs typeface="Arial"/>
            </a:endParaRPr>
          </a:p>
          <a:p>
            <a:pPr marL="354330" lvl="1" indent="-96520" defTabSz="515722">
              <a:spcAft>
                <a:spcPts val="1000"/>
              </a:spcAft>
              <a:buFont typeface="Arial" panose="020B0604020202020204" pitchFamily="34" charset="0"/>
              <a:buChar char="•"/>
            </a:pPr>
            <a:r>
              <a:rPr lang="en-GB" sz="1500">
                <a:latin typeface="Microsoft Sans Serif"/>
                <a:ea typeface="Microsoft Sans Serif"/>
                <a:cs typeface="Arial"/>
              </a:rPr>
              <a:t>Demonstrates</a:t>
            </a:r>
            <a:r>
              <a:rPr lang="en-GB" sz="1500" kern="1200">
                <a:latin typeface="Microsoft Sans Serif"/>
                <a:ea typeface="Microsoft Sans Serif"/>
                <a:cs typeface="Arial"/>
              </a:rPr>
              <a:t> a strong connection to Gloucester communities</a:t>
            </a:r>
            <a:endParaRPr lang="en-GB" sz="1500">
              <a:latin typeface="Microsoft Sans Serif"/>
              <a:ea typeface="Microsoft Sans Serif"/>
              <a:cs typeface="Arial"/>
            </a:endParaRPr>
          </a:p>
          <a:p>
            <a:pPr marL="354330" lvl="1" indent="-96520" defTabSz="515722">
              <a:spcAft>
                <a:spcPts val="1000"/>
              </a:spcAft>
              <a:buFont typeface="Arial" panose="020B0604020202020204" pitchFamily="34" charset="0"/>
              <a:buChar char="•"/>
            </a:pPr>
            <a:r>
              <a:rPr lang="en-GB" sz="1500">
                <a:latin typeface="Microsoft Sans Serif"/>
                <a:ea typeface="Microsoft Sans Serif"/>
                <a:cs typeface="Arial"/>
              </a:rPr>
              <a:t>Provides</a:t>
            </a:r>
            <a:r>
              <a:rPr lang="en-GB" sz="1500" kern="1200">
                <a:latin typeface="Microsoft Sans Serif"/>
                <a:ea typeface="Microsoft Sans Serif"/>
                <a:cs typeface="Arial"/>
              </a:rPr>
              <a:t> an opportunity for Gloucester residents to engage in creative and cultural activities</a:t>
            </a:r>
            <a:endParaRPr lang="en-GB" sz="1500" kern="1200">
              <a:latin typeface="Microsoft Sans Serif"/>
              <a:ea typeface="Microsoft Sans Serif"/>
              <a:cs typeface="Arial" panose="020B0604020202020204" pitchFamily="34" charset="0"/>
            </a:endParaRPr>
          </a:p>
          <a:p>
            <a:pPr marL="354330" lvl="1" indent="-96520" defTabSz="515722">
              <a:spcAft>
                <a:spcPts val="1000"/>
              </a:spcAft>
              <a:buFont typeface="Arial" panose="020B0604020202020204" pitchFamily="34" charset="0"/>
              <a:buChar char="•"/>
            </a:pPr>
            <a:r>
              <a:rPr lang="en-GB" sz="1500">
                <a:latin typeface="Microsoft Sans Serif"/>
                <a:ea typeface="Microsoft Sans Serif"/>
                <a:cs typeface="Arial"/>
              </a:rPr>
              <a:t>Meets</a:t>
            </a:r>
            <a:r>
              <a:rPr lang="en-GB" sz="1500" kern="1200">
                <a:latin typeface="Microsoft Sans Serif"/>
                <a:ea typeface="Microsoft Sans Serif"/>
                <a:cs typeface="Arial"/>
              </a:rPr>
              <a:t> the aims of the TG programme and will contribute to one or more of the step changes</a:t>
            </a:r>
            <a:endParaRPr lang="en-US" sz="1500" kern="1200">
              <a:latin typeface="Microsoft Sans Serif"/>
              <a:ea typeface="Microsoft Sans Serif"/>
              <a:cs typeface="Arial"/>
            </a:endParaRPr>
          </a:p>
          <a:p>
            <a:pPr marL="354330" lvl="1" indent="-96520" defTabSz="515722">
              <a:spcAft>
                <a:spcPts val="1000"/>
              </a:spcAft>
              <a:buFont typeface="Arial" panose="020B0604020202020204" pitchFamily="34" charset="0"/>
              <a:buChar char="•"/>
            </a:pPr>
            <a:r>
              <a:rPr lang="en-GB" sz="1500">
                <a:latin typeface="Microsoft Sans Serif"/>
                <a:ea typeface="Microsoft Sans Serif"/>
                <a:cs typeface="Arial"/>
              </a:rPr>
              <a:t>Demonstrates</a:t>
            </a:r>
            <a:r>
              <a:rPr lang="en-GB" sz="1500" kern="1200">
                <a:latin typeface="Microsoft Sans Serif"/>
                <a:ea typeface="Microsoft Sans Serif"/>
                <a:cs typeface="Arial"/>
              </a:rPr>
              <a:t> that the community highlighted an interest or need for this activity</a:t>
            </a:r>
            <a:endParaRPr lang="en-US" sz="1500" kern="1200">
              <a:latin typeface="Microsoft Sans Serif"/>
              <a:ea typeface="Microsoft Sans Serif"/>
              <a:cs typeface="Arial"/>
            </a:endParaRPr>
          </a:p>
          <a:p>
            <a:pPr marL="354330" lvl="1" indent="-96520" defTabSz="515722">
              <a:spcAft>
                <a:spcPts val="1000"/>
              </a:spcAft>
              <a:buFont typeface="Arial" panose="020B0604020202020204" pitchFamily="34" charset="0"/>
              <a:buChar char="•"/>
            </a:pPr>
            <a:r>
              <a:rPr lang="en-GB" sz="1500" kern="1200">
                <a:latin typeface="Microsoft Sans Serif"/>
                <a:ea typeface="Microsoft Sans Serif"/>
                <a:cs typeface="Arial"/>
              </a:rPr>
              <a:t>Will enrich the lives and/or develop the skills of local people</a:t>
            </a:r>
            <a:endParaRPr lang="en-US" sz="1500" kern="1200">
              <a:latin typeface="Microsoft Sans Serif"/>
              <a:ea typeface="Microsoft Sans Serif"/>
              <a:cs typeface="Arial"/>
            </a:endParaRPr>
          </a:p>
          <a:p>
            <a:pPr marL="354330" lvl="1" indent="-96520" defTabSz="515722">
              <a:spcAft>
                <a:spcPts val="1000"/>
              </a:spcAft>
              <a:buFont typeface="Arial" panose="020B0604020202020204" pitchFamily="34" charset="0"/>
              <a:buChar char="•"/>
            </a:pPr>
            <a:r>
              <a:rPr lang="en-GB" sz="1500" kern="1200">
                <a:latin typeface="Microsoft Sans Serif"/>
                <a:ea typeface="Microsoft Sans Serif"/>
                <a:cs typeface="Arial"/>
              </a:rPr>
              <a:t>Fills an identified gap in existing provision</a:t>
            </a:r>
            <a:endParaRPr lang="en-US" sz="1500" kern="1200">
              <a:latin typeface="Microsoft Sans Serif"/>
              <a:ea typeface="Microsoft Sans Serif"/>
              <a:cs typeface="Arial"/>
            </a:endParaRPr>
          </a:p>
          <a:p>
            <a:pPr marL="354330" lvl="1" indent="-96520" defTabSz="515722">
              <a:spcAft>
                <a:spcPts val="1000"/>
              </a:spcAft>
              <a:buFont typeface="Arial" panose="020B0604020202020204" pitchFamily="34" charset="0"/>
              <a:buChar char="•"/>
            </a:pPr>
            <a:r>
              <a:rPr lang="en-GB" sz="1500" kern="1200">
                <a:latin typeface="Microsoft Sans Serif"/>
                <a:ea typeface="Microsoft Sans Serif"/>
                <a:cs typeface="Arial"/>
              </a:rPr>
              <a:t>Will work with underrepresented groups</a:t>
            </a:r>
            <a:endParaRPr lang="en-US" sz="1500" kern="1200">
              <a:latin typeface="Microsoft Sans Serif"/>
              <a:ea typeface="Microsoft Sans Serif"/>
              <a:cs typeface="Arial"/>
            </a:endParaRPr>
          </a:p>
          <a:p>
            <a:pPr marL="354330" lvl="1" indent="-96520" defTabSz="515722">
              <a:spcAft>
                <a:spcPts val="1000"/>
              </a:spcAft>
              <a:buFont typeface="Arial" panose="020B0604020202020204" pitchFamily="34" charset="0"/>
              <a:buChar char="•"/>
            </a:pPr>
            <a:r>
              <a:rPr lang="en-GB" sz="1500" kern="1200">
                <a:latin typeface="Microsoft Sans Serif"/>
                <a:ea typeface="Microsoft Sans Serif"/>
                <a:cs typeface="Arial"/>
              </a:rPr>
              <a:t>Is deliverable within the timescale and budget</a:t>
            </a:r>
            <a:endParaRPr lang="en-US" sz="1500" kern="1200">
              <a:latin typeface="Microsoft Sans Serif"/>
              <a:ea typeface="Microsoft Sans Serif"/>
              <a:cs typeface="Arial"/>
            </a:endParaRPr>
          </a:p>
          <a:p>
            <a:pPr marL="354330" lvl="1" indent="-96520" defTabSz="515722">
              <a:spcAft>
                <a:spcPts val="1000"/>
              </a:spcAft>
              <a:buFont typeface="Arial" panose="020B0604020202020204" pitchFamily="34" charset="0"/>
              <a:buChar char="•"/>
            </a:pPr>
            <a:r>
              <a:rPr lang="en-GB" sz="1500" kern="1200">
                <a:latin typeface="Microsoft Sans Serif"/>
                <a:ea typeface="Microsoft Sans Serif"/>
                <a:cs typeface="Arial"/>
              </a:rPr>
              <a:t>Has a budget that is fair and represents values for money and is balanced</a:t>
            </a:r>
            <a:endParaRPr lang="en-US" sz="1500">
              <a:latin typeface="Microsoft Sans Serif"/>
              <a:ea typeface="Microsoft Sans Serif"/>
              <a:cs typeface="Arial"/>
            </a:endParaRPr>
          </a:p>
        </p:txBody>
      </p:sp>
    </p:spTree>
    <p:extLst>
      <p:ext uri="{BB962C8B-B14F-4D97-AF65-F5344CB8AC3E}">
        <p14:creationId xmlns:p14="http://schemas.microsoft.com/office/powerpoint/2010/main" val="370698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54AE678-5C09-9CC5-0E88-09CBCD416CB8}"/>
              </a:ext>
            </a:extLst>
          </p:cNvPr>
          <p:cNvSpPr/>
          <p:nvPr/>
        </p:nvSpPr>
        <p:spPr>
          <a:xfrm>
            <a:off x="2801" y="-6804"/>
            <a:ext cx="4539985"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5EBA9E2-F39B-8BE2-FA1F-DD84E33EB657}"/>
              </a:ext>
            </a:extLst>
          </p:cNvPr>
          <p:cNvSpPr>
            <a:spLocks noGrp="1"/>
          </p:cNvSpPr>
          <p:nvPr>
            <p:ph type="title"/>
          </p:nvPr>
        </p:nvSpPr>
        <p:spPr>
          <a:xfrm>
            <a:off x="838200" y="557189"/>
            <a:ext cx="3374136" cy="5567891"/>
          </a:xfrm>
        </p:spPr>
        <p:txBody>
          <a:bodyPr>
            <a:normAutofit/>
          </a:bodyPr>
          <a:lstStyle/>
          <a:p>
            <a:r>
              <a:rPr lang="en-GB" sz="4000" b="1">
                <a:solidFill>
                  <a:schemeClr val="bg1"/>
                </a:solidFill>
                <a:latin typeface="Microsoft Sans Serif"/>
                <a:ea typeface="Microsoft Sans Serif"/>
                <a:cs typeface="Microsoft Sans Serif"/>
              </a:rPr>
              <a:t>What to include in your application</a:t>
            </a:r>
            <a:endParaRPr lang="en-US">
              <a:solidFill>
                <a:schemeClr val="bg1"/>
              </a:solidFill>
            </a:endParaRPr>
          </a:p>
          <a:p>
            <a:endParaRPr lang="en-US"/>
          </a:p>
        </p:txBody>
      </p:sp>
      <p:sp>
        <p:nvSpPr>
          <p:cNvPr id="13" name="Content Placeholder 12">
            <a:extLst>
              <a:ext uri="{FF2B5EF4-FFF2-40B4-BE49-F238E27FC236}">
                <a16:creationId xmlns:a16="http://schemas.microsoft.com/office/drawing/2014/main" id="{3B8AEBBB-DB08-F672-6B43-8C92FC16E0C7}"/>
              </a:ext>
            </a:extLst>
          </p:cNvPr>
          <p:cNvSpPr>
            <a:spLocks noGrp="1"/>
          </p:cNvSpPr>
          <p:nvPr>
            <p:ph idx="1"/>
          </p:nvPr>
        </p:nvSpPr>
        <p:spPr>
          <a:xfrm>
            <a:off x="4846704" y="799807"/>
            <a:ext cx="6669656" cy="6052583"/>
          </a:xfrm>
        </p:spPr>
        <p:txBody>
          <a:bodyPr vert="horz" lIns="91440" tIns="45720" rIns="91440" bIns="45720" rtlCol="0" anchor="t">
            <a:normAutofit fontScale="92500"/>
          </a:bodyPr>
          <a:lstStyle/>
          <a:p>
            <a:pPr marL="342900" indent="-342900"/>
            <a:r>
              <a:rPr lang="en-GB" sz="2400">
                <a:solidFill>
                  <a:srgbClr val="000000"/>
                </a:solidFill>
                <a:latin typeface="Microsoft Sans Serif"/>
                <a:ea typeface="Microsoft Sans Serif"/>
                <a:cs typeface="Microsoft Sans Serif"/>
              </a:rPr>
              <a:t>What would you like to make happen and why?</a:t>
            </a:r>
            <a:endParaRPr lang="en-GB" sz="2400">
              <a:solidFill>
                <a:srgbClr val="30CAA7"/>
              </a:solidFill>
              <a:latin typeface="Microsoft Sans Serif"/>
              <a:ea typeface="Microsoft Sans Serif"/>
              <a:cs typeface="Microsoft Sans Serif"/>
            </a:endParaRPr>
          </a:p>
          <a:p>
            <a:pPr marL="342900" indent="-342900"/>
            <a:r>
              <a:rPr lang="en-GB" sz="2400">
                <a:solidFill>
                  <a:srgbClr val="000000"/>
                </a:solidFill>
                <a:latin typeface="Microsoft Sans Serif"/>
                <a:ea typeface="Microsoft Sans Serif"/>
                <a:cs typeface="Microsoft Sans Serif"/>
              </a:rPr>
              <a:t>Describe the community* you plan to work with</a:t>
            </a:r>
            <a:endParaRPr lang="en-GB" sz="2400">
              <a:solidFill>
                <a:srgbClr val="30CAA7"/>
              </a:solidFill>
              <a:latin typeface="Microsoft Sans Serif"/>
              <a:ea typeface="Microsoft Sans Serif"/>
              <a:cs typeface="Microsoft Sans Serif"/>
            </a:endParaRPr>
          </a:p>
          <a:p>
            <a:pPr marL="342900" indent="-342900"/>
            <a:r>
              <a:rPr lang="en-GB" sz="2400">
                <a:solidFill>
                  <a:srgbClr val="000000"/>
                </a:solidFill>
                <a:latin typeface="Microsoft Sans Serif"/>
                <a:ea typeface="Microsoft Sans Serif"/>
                <a:cs typeface="Microsoft Sans Serif"/>
              </a:rPr>
              <a:t>How many people do you think will come?</a:t>
            </a:r>
          </a:p>
          <a:p>
            <a:pPr marL="342900" indent="-342900"/>
            <a:r>
              <a:rPr lang="en-GB" sz="2400">
                <a:solidFill>
                  <a:srgbClr val="000000"/>
                </a:solidFill>
                <a:latin typeface="Microsoft Sans Serif"/>
                <a:ea typeface="Microsoft Sans Serif"/>
                <a:cs typeface="Microsoft Sans Serif"/>
              </a:rPr>
              <a:t>Tell us how you will reach people?</a:t>
            </a:r>
          </a:p>
          <a:p>
            <a:pPr marL="342900" indent="-342900"/>
            <a:r>
              <a:rPr lang="en-GB" sz="2400">
                <a:solidFill>
                  <a:srgbClr val="000000"/>
                </a:solidFill>
                <a:latin typeface="Microsoft Sans Serif"/>
                <a:ea typeface="Microsoft Sans Serif"/>
                <a:cs typeface="Microsoft Sans Serif"/>
              </a:rPr>
              <a:t>Tell us about who else will be involved. This might include artists, other creative organisations</a:t>
            </a:r>
            <a:endParaRPr lang="en-GB" sz="2400">
              <a:solidFill>
                <a:srgbClr val="30CAA7"/>
              </a:solidFill>
              <a:latin typeface="Microsoft Sans Serif"/>
              <a:ea typeface="Microsoft Sans Serif"/>
              <a:cs typeface="Microsoft Sans Serif"/>
            </a:endParaRPr>
          </a:p>
          <a:p>
            <a:pPr marL="342900" indent="-342900"/>
            <a:r>
              <a:rPr lang="en-GB" sz="2400">
                <a:latin typeface="Microsoft Sans Serif"/>
                <a:ea typeface="Microsoft Sans Serif"/>
                <a:cs typeface="Microsoft Sans Serif"/>
              </a:rPr>
              <a:t>Where will it take place? </a:t>
            </a:r>
            <a:endParaRPr lang="en-GB" sz="2400">
              <a:solidFill>
                <a:srgbClr val="000000"/>
              </a:solidFill>
              <a:latin typeface="Microsoft Sans Serif"/>
              <a:ea typeface="Microsoft Sans Serif"/>
              <a:cs typeface="Microsoft Sans Serif"/>
            </a:endParaRPr>
          </a:p>
          <a:p>
            <a:pPr marL="342900" indent="-342900"/>
            <a:r>
              <a:rPr lang="en-GB" sz="2400">
                <a:latin typeface="Microsoft Sans Serif"/>
                <a:ea typeface="Microsoft Sans Serif"/>
                <a:cs typeface="Microsoft Sans Serif"/>
              </a:rPr>
              <a:t>Your plan and timeline:  when it will happen? Please include key dates and milestones</a:t>
            </a:r>
            <a:endParaRPr lang="en-GB" sz="2400">
              <a:solidFill>
                <a:srgbClr val="30CAA7"/>
              </a:solidFill>
              <a:latin typeface="Microsoft Sans Serif"/>
              <a:ea typeface="Microsoft Sans Serif"/>
              <a:cs typeface="Microsoft Sans Serif"/>
            </a:endParaRPr>
          </a:p>
          <a:p>
            <a:pPr marL="342900" indent="-342900">
              <a:spcAft>
                <a:spcPts val="800"/>
              </a:spcAft>
            </a:pPr>
            <a:r>
              <a:rPr lang="en-GB" sz="2400">
                <a:solidFill>
                  <a:srgbClr val="000000"/>
                </a:solidFill>
                <a:latin typeface="Microsoft Sans Serif"/>
                <a:ea typeface="Microsoft Sans Serif"/>
                <a:cs typeface="Microsoft Sans Serif"/>
              </a:rPr>
              <a:t>Your budget: what will you spend the money on (in detail)</a:t>
            </a:r>
          </a:p>
          <a:p>
            <a:pPr marL="342900" indent="-342900">
              <a:spcAft>
                <a:spcPts val="800"/>
              </a:spcAft>
            </a:pPr>
            <a:r>
              <a:rPr lang="en-GB" sz="2100">
                <a:latin typeface="Microsoft Sans Serif"/>
                <a:ea typeface="Microsoft Sans Serif"/>
                <a:cs typeface="Microsoft Sans Serif"/>
              </a:rPr>
              <a:t>How you will make sure everyone feels welcome and included in your event or project.</a:t>
            </a:r>
            <a:endParaRPr lang="en-GB" sz="2400">
              <a:latin typeface="Microsoft Sans Serif"/>
              <a:ea typeface="Microsoft Sans Serif"/>
              <a:cs typeface="Microsoft Sans Serif"/>
            </a:endParaRPr>
          </a:p>
          <a:p>
            <a:pPr marL="0" indent="0">
              <a:spcAft>
                <a:spcPts val="800"/>
              </a:spcAft>
              <a:buNone/>
            </a:pPr>
            <a:r>
              <a:rPr lang="en-GB" sz="1700" b="1">
                <a:latin typeface="Microsoft Sans Serif"/>
                <a:ea typeface="Microsoft Sans Serif"/>
                <a:cs typeface="Microsoft Sans Serif"/>
              </a:rPr>
              <a:t>* Communities can be defined by: A shared interest or experience; A geographic area; Innate personal characteristics (i.e. age, gender, race, ethnicity); Values and beliefs (i.e. religion)</a:t>
            </a:r>
          </a:p>
        </p:txBody>
      </p:sp>
    </p:spTree>
    <p:extLst>
      <p:ext uri="{BB962C8B-B14F-4D97-AF65-F5344CB8AC3E}">
        <p14:creationId xmlns:p14="http://schemas.microsoft.com/office/powerpoint/2010/main" val="2475370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ba0e7b1-e874-4919-b45a-7647c0f43f95">
      <Terms xmlns="http://schemas.microsoft.com/office/infopath/2007/PartnerControls"/>
    </lcf76f155ced4ddcb4097134ff3c332f>
    <TaxCatchAll xmlns="bb91ad0a-0b36-4a38-961f-69481337839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5D2E1F46C9404CBDBFC6EC8E12DCD5" ma:contentTypeVersion="19" ma:contentTypeDescription="Create a new document." ma:contentTypeScope="" ma:versionID="e97e59c16d2651407ac14d6fe10f7ce1">
  <xsd:schema xmlns:xsd="http://www.w3.org/2001/XMLSchema" xmlns:xs="http://www.w3.org/2001/XMLSchema" xmlns:p="http://schemas.microsoft.com/office/2006/metadata/properties" xmlns:ns2="9ba0e7b1-e874-4919-b45a-7647c0f43f95" xmlns:ns3="bb91ad0a-0b36-4a38-961f-69481337839c" targetNamespace="http://schemas.microsoft.com/office/2006/metadata/properties" ma:root="true" ma:fieldsID="f3edd4b961026e1b9a7319152b9c3f48" ns2:_="" ns3:_="">
    <xsd:import namespace="9ba0e7b1-e874-4919-b45a-7647c0f43f95"/>
    <xsd:import namespace="bb91ad0a-0b36-4a38-961f-6948133783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a0e7b1-e874-4919-b45a-7647c0f43f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6aa8dab-b054-4960-87c7-2ec321836da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91ad0a-0b36-4a38-961f-694813378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949a0e8-1280-43c5-a015-7dcbe4199c6f}" ma:internalName="TaxCatchAll" ma:showField="CatchAllData" ma:web="bb91ad0a-0b36-4a38-961f-6948133783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FC5066-0D78-4276-AFFA-CF10EAFF60B6}">
  <ds:schemaRefs>
    <ds:schemaRef ds:uri="http://schemas.microsoft.com/office/2006/metadata/properties"/>
    <ds:schemaRef ds:uri="http://purl.org/dc/terms/"/>
    <ds:schemaRef ds:uri="http://schemas.microsoft.com/office/2006/documentManagement/types"/>
    <ds:schemaRef ds:uri="http://www.w3.org/XML/1998/namespace"/>
    <ds:schemaRef ds:uri="http://purl.org/dc/dcmitype/"/>
    <ds:schemaRef ds:uri="9ba0e7b1-e874-4919-b45a-7647c0f43f95"/>
    <ds:schemaRef ds:uri="http://schemas.microsoft.com/office/infopath/2007/PartnerControls"/>
    <ds:schemaRef ds:uri="http://schemas.openxmlformats.org/package/2006/metadata/core-properties"/>
    <ds:schemaRef ds:uri="bb91ad0a-0b36-4a38-961f-69481337839c"/>
    <ds:schemaRef ds:uri="http://purl.org/dc/elements/1.1/"/>
  </ds:schemaRefs>
</ds:datastoreItem>
</file>

<file path=customXml/itemProps2.xml><?xml version="1.0" encoding="utf-8"?>
<ds:datastoreItem xmlns:ds="http://schemas.openxmlformats.org/officeDocument/2006/customXml" ds:itemID="{3B13323C-F19C-4EC9-A12D-786D79574308}">
  <ds:schemaRefs>
    <ds:schemaRef ds:uri="9ba0e7b1-e874-4919-b45a-7647c0f43f95"/>
    <ds:schemaRef ds:uri="bb91ad0a-0b36-4a38-961f-6948133783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0603117-0433-4360-8756-C5D699F31A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2194</Words>
  <Application>Microsoft Office PowerPoint</Application>
  <PresentationFormat>Widescreen</PresentationFormat>
  <Paragraphs>144</Paragraphs>
  <Slides>15</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Arial,Sans-Serif</vt:lpstr>
      <vt:lpstr>Calibri</vt:lpstr>
      <vt:lpstr>calibri light</vt:lpstr>
      <vt:lpstr>calibri light</vt:lpstr>
      <vt:lpstr>Courier New,monospace</vt:lpstr>
      <vt:lpstr>Microsoft Sans Serif</vt:lpstr>
      <vt:lpstr>Symbol,Sans-Serif</vt:lpstr>
      <vt:lpstr>Office Theme</vt:lpstr>
      <vt:lpstr>Animate: Explore Grants up to £1,000 April 2026 – March 2027</vt:lpstr>
      <vt:lpstr>About  Together  Gloucester</vt:lpstr>
      <vt:lpstr>What we want to change? </vt:lpstr>
      <vt:lpstr>About Animate: Explore</vt:lpstr>
      <vt:lpstr>Eligibility  Criteria </vt:lpstr>
      <vt:lpstr>What can be funded? </vt:lpstr>
      <vt:lpstr>How to Apply</vt:lpstr>
      <vt:lpstr>Assessment Criteria</vt:lpstr>
      <vt:lpstr>What to include in your application </vt:lpstr>
      <vt:lpstr>Scoring </vt:lpstr>
      <vt:lpstr>Balancing Criteria </vt:lpstr>
      <vt:lpstr>What happens next?</vt:lpstr>
      <vt:lpstr>Successful Applicants</vt:lpstr>
      <vt:lpstr>Budget Tips</vt:lpstr>
      <vt:lpstr>Together Gloucester Partners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Creative Projects Fund</dc:title>
  <dc:creator>Natalie Simpson</dc:creator>
  <cp:lastModifiedBy>Michelle Cailleux</cp:lastModifiedBy>
  <cp:revision>25</cp:revision>
  <dcterms:created xsi:type="dcterms:W3CDTF">2024-04-11T09:43:24Z</dcterms:created>
  <dcterms:modified xsi:type="dcterms:W3CDTF">2026-03-13T14:21:32Z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0x0101005F5D2E1F46C9404CBDBFC6EC8E12DCD5</vt:lpwstr>
  </property>
  <property fmtid="{D5CDD505-2E9C-101B-9397-08002B2CF9AE}" pid="3" name="MediaServiceImageTags">
    <vt:lpwstr/>
  </property>
</Properties>
</file>